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19"/>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Lst>
  <p:sldSz cx="12192000" cy="6858000"/>
  <p:notesSz cx="6858000" cy="9144000"/>
  <p:embeddedFontLst>
    <p:embeddedFont>
      <p:font typeface="Calibri" panose="020F0502020204030204" pitchFamily="34" charset="0"/>
      <p:regular r:id="rId20"/>
      <p:bold r:id="rId21"/>
      <p:italic r:id="rId22"/>
      <p:boldItalic r:id="rId23"/>
    </p:embeddedFont>
    <p:embeddedFont>
      <p:font typeface="Open Sans" panose="020B0604020202020204" charset="0"/>
      <p:regular r:id="rId24"/>
      <p:bold r:id="rId25"/>
      <p:italic r:id="rId26"/>
      <p:boldItalic r:id="rId27"/>
    </p:embeddedFont>
    <p:embeddedFont>
      <p:font typeface="Verdana" panose="020B0604030504040204" pitchFamily="34" charset="0"/>
      <p:regular r:id="rId28"/>
      <p:bold r:id="rId29"/>
      <p:italic r:id="rId30"/>
      <p:boldItalic r:id="rId3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32" roundtripDataSignature="AMtx7mjYEe00aP2aTexMSB5QAIM8EAdPQQ=="/>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3" d="100"/>
          <a:sy n="63" d="100"/>
        </p:scale>
        <p:origin x="780" y="6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7.fntdata"/><Relationship Id="rId3" Type="http://schemas.openxmlformats.org/officeDocument/2006/relationships/slide" Target="slides/slide2.xml"/><Relationship Id="rId21" Type="http://schemas.openxmlformats.org/officeDocument/2006/relationships/font" Target="fonts/font2.fntdata"/><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6.fntdata"/><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1.fntdata"/><Relationship Id="rId29" Type="http://schemas.openxmlformats.org/officeDocument/2006/relationships/font" Target="fonts/font10.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5.fntdata"/><Relationship Id="rId32" Type="http://customschemas.google.com/relationships/presentationmetadata" Target="meta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4.fntdata"/><Relationship Id="rId28" Type="http://schemas.openxmlformats.org/officeDocument/2006/relationships/font" Target="fonts/font9.fntdata"/><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31" Type="http://schemas.openxmlformats.org/officeDocument/2006/relationships/font" Target="fonts/font12.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3.fntdata"/><Relationship Id="rId27" Type="http://schemas.openxmlformats.org/officeDocument/2006/relationships/font" Target="fonts/font8.fntdata"/><Relationship Id="rId30" Type="http://schemas.openxmlformats.org/officeDocument/2006/relationships/font" Target="fonts/font11.fntdata"/><Relationship Id="rId35"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www.coretrustseal.org/"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www.menti.com/alz9cnh2m9zi"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
        <p:cNvGrpSpPr/>
        <p:nvPr/>
      </p:nvGrpSpPr>
      <p:grpSpPr>
        <a:xfrm>
          <a:off x="0" y="0"/>
          <a:ext cx="0" cy="0"/>
          <a:chOff x="0" y="0"/>
          <a:chExt cx="0" cy="0"/>
        </a:xfrm>
      </p:grpSpPr>
      <p:sp>
        <p:nvSpPr>
          <p:cNvPr id="76" name="Google Shape;76;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77" name="Google Shape;77;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g17c52299644_0_10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5" name="Google Shape;165;g17c52299644_0_10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SzPts val="1400"/>
              <a:buNone/>
            </a:pPr>
            <a:r>
              <a:rPr lang="it-IT" sz="1200" b="0" i="0">
                <a:solidFill>
                  <a:schemeClr val="dk1"/>
                </a:solidFill>
                <a:latin typeface="Arial"/>
                <a:ea typeface="Arial"/>
                <a:cs typeface="Arial"/>
                <a:sym typeface="Arial"/>
              </a:rPr>
              <a:t>The best way to make your data FAIR is to make use of a data repository that is FAIR-aligned and complies with international data repository standards such as </a:t>
            </a:r>
            <a:r>
              <a:rPr lang="it-IT" sz="1200" b="0" i="0" u="sng">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CoreTrustSeal</a:t>
            </a:r>
            <a:r>
              <a:rPr lang="it-IT" sz="1200" b="0" i="0">
                <a:solidFill>
                  <a:schemeClr val="dk1"/>
                </a:solidFill>
                <a:latin typeface="Arial"/>
                <a:ea typeface="Arial"/>
                <a:cs typeface="Arial"/>
                <a:sym typeface="Arial"/>
              </a:rPr>
              <a:t>. If you do this, much of the work in making your data FAIR is handled by the repository service.   </a:t>
            </a:r>
            <a:endParaRPr/>
          </a:p>
          <a:p>
            <a:pPr marL="457200" marR="0" lvl="0" indent="-228600" algn="l" rtl="0">
              <a:lnSpc>
                <a:spcPct val="100000"/>
              </a:lnSpc>
              <a:spcBef>
                <a:spcPts val="0"/>
              </a:spcBef>
              <a:spcAft>
                <a:spcPts val="0"/>
              </a:spcAft>
              <a:buSzPts val="1400"/>
              <a:buNone/>
            </a:pPr>
            <a:endParaRPr sz="1200" b="0" i="0">
              <a:solidFill>
                <a:schemeClr val="dk1"/>
              </a:solidFill>
              <a:latin typeface="Arial"/>
              <a:ea typeface="Arial"/>
              <a:cs typeface="Arial"/>
              <a:sym typeface="Arial"/>
            </a:endParaRPr>
          </a:p>
          <a:p>
            <a:pPr marL="457200" marR="0" lvl="0" indent="-228600" algn="l" rtl="0">
              <a:lnSpc>
                <a:spcPct val="100000"/>
              </a:lnSpc>
              <a:spcBef>
                <a:spcPts val="0"/>
              </a:spcBef>
              <a:spcAft>
                <a:spcPts val="0"/>
              </a:spcAft>
              <a:buSzPts val="1400"/>
              <a:buNone/>
            </a:pPr>
            <a:r>
              <a:rPr lang="it-IT" sz="1200" b="0" i="0">
                <a:solidFill>
                  <a:schemeClr val="dk1"/>
                </a:solidFill>
                <a:latin typeface="Arial"/>
                <a:ea typeface="Arial"/>
                <a:cs typeface="Arial"/>
                <a:sym typeface="Arial"/>
              </a:rPr>
              <a:t>The best option is to make use of a  “domain” repository (i.e., a repository that hosts data from a specific discipline or subdiscipline) will usually host specific types of data and have expertise in curating and making these data interoperable for that discipline. As a result, leading domain repositories help maintain data quality, provide a level of peer review for the data, and help data meet community standards to enable interoperability and reusability of your data.</a:t>
            </a:r>
            <a:br>
              <a:rPr lang="it-IT" sz="1200" b="0" i="0">
                <a:solidFill>
                  <a:schemeClr val="dk1"/>
                </a:solidFill>
                <a:latin typeface="Arial"/>
                <a:ea typeface="Arial"/>
                <a:cs typeface="Arial"/>
                <a:sym typeface="Arial"/>
              </a:rPr>
            </a:br>
            <a:endParaRPr sz="1200" b="0" i="0">
              <a:solidFill>
                <a:schemeClr val="dk1"/>
              </a:solidFill>
              <a:latin typeface="Arial"/>
              <a:ea typeface="Arial"/>
              <a:cs typeface="Arial"/>
              <a:sym typeface="Arial"/>
            </a:endParaRPr>
          </a:p>
          <a:p>
            <a:pPr marL="457200" marR="0" lvl="0" indent="-228600" algn="l" rtl="0">
              <a:lnSpc>
                <a:spcPct val="100000"/>
              </a:lnSpc>
              <a:spcBef>
                <a:spcPts val="0"/>
              </a:spcBef>
              <a:spcAft>
                <a:spcPts val="0"/>
              </a:spcAft>
              <a:buSzPts val="1400"/>
              <a:buNone/>
            </a:pPr>
            <a:endParaRPr/>
          </a:p>
        </p:txBody>
      </p:sp>
      <p:sp>
        <p:nvSpPr>
          <p:cNvPr id="166" name="Google Shape;166;g17c52299644_0_10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it-IT"/>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Google Shape;175;g17c52299644_0_1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6" name="Google Shape;176;g17c52299644_0_11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endParaRPr/>
          </a:p>
          <a:p>
            <a:pPr marL="0" marR="0" lvl="0" indent="0" algn="l" rtl="0">
              <a:lnSpc>
                <a:spcPct val="100000"/>
              </a:lnSpc>
              <a:spcBef>
                <a:spcPts val="0"/>
              </a:spcBef>
              <a:spcAft>
                <a:spcPts val="0"/>
              </a:spcAft>
              <a:buClr>
                <a:schemeClr val="dk1"/>
              </a:buClr>
              <a:buSzPts val="1200"/>
              <a:buFont typeface="Calibri"/>
              <a:buNone/>
            </a:pPr>
            <a:r>
              <a:rPr lang="it-IT"/>
              <a:t>So, what is metadata? </a:t>
            </a:r>
            <a:endParaRPr/>
          </a:p>
          <a:p>
            <a:pPr marL="0" marR="0" lvl="0" indent="0" algn="l" rtl="0">
              <a:lnSpc>
                <a:spcPct val="100000"/>
              </a:lnSpc>
              <a:spcBef>
                <a:spcPts val="0"/>
              </a:spcBef>
              <a:spcAft>
                <a:spcPts val="0"/>
              </a:spcAft>
              <a:buClr>
                <a:schemeClr val="dk1"/>
              </a:buClr>
              <a:buSzPts val="1200"/>
              <a:buFont typeface="Calibri"/>
              <a:buNone/>
            </a:pPr>
            <a:endParaRPr/>
          </a:p>
          <a:p>
            <a:pPr marL="0" marR="0" lvl="0" indent="0" algn="l" rtl="0">
              <a:lnSpc>
                <a:spcPct val="100000"/>
              </a:lnSpc>
              <a:spcBef>
                <a:spcPts val="0"/>
              </a:spcBef>
              <a:spcAft>
                <a:spcPts val="0"/>
              </a:spcAft>
              <a:buClr>
                <a:schemeClr val="dk1"/>
              </a:buClr>
              <a:buSzPts val="1200"/>
              <a:buFont typeface="Calibri"/>
              <a:buNone/>
            </a:pPr>
            <a:r>
              <a:rPr lang="it-IT" b="1"/>
              <a:t>Metadata is a subset of documentation</a:t>
            </a:r>
            <a:endParaRPr/>
          </a:p>
          <a:p>
            <a:pPr marL="0" marR="0" lvl="0" indent="0" algn="l" rtl="0">
              <a:lnSpc>
                <a:spcPct val="100000"/>
              </a:lnSpc>
              <a:spcBef>
                <a:spcPts val="0"/>
              </a:spcBef>
              <a:spcAft>
                <a:spcPts val="0"/>
              </a:spcAft>
              <a:buClr>
                <a:schemeClr val="dk1"/>
              </a:buClr>
              <a:buSzPts val="1200"/>
              <a:buFont typeface="Calibri"/>
              <a:buNone/>
            </a:pPr>
            <a:r>
              <a:rPr lang="it-IT"/>
              <a:t>Documentation is a catch-all term which can include some very high-level, human-readable, loosely structured information about the dataset – for example a description of the laboratory</a:t>
            </a:r>
            <a:endParaRPr/>
          </a:p>
          <a:p>
            <a:pPr marL="0" marR="0" lvl="0" indent="0" algn="l" rtl="0">
              <a:lnSpc>
                <a:spcPct val="100000"/>
              </a:lnSpc>
              <a:spcBef>
                <a:spcPts val="0"/>
              </a:spcBef>
              <a:spcAft>
                <a:spcPts val="0"/>
              </a:spcAft>
              <a:buClr>
                <a:schemeClr val="dk1"/>
              </a:buClr>
              <a:buSzPts val="1200"/>
              <a:buFont typeface="Calibri"/>
              <a:buNone/>
            </a:pPr>
            <a:r>
              <a:rPr lang="it-IT"/>
              <a:t>method used to generate a set of results or a sketch book accompanying a work of sculpture. The term metadata has come to define a subset of documentation information that uses</a:t>
            </a:r>
            <a:endParaRPr/>
          </a:p>
          <a:p>
            <a:pPr marL="0" marR="0" lvl="0" indent="0" algn="l" rtl="0">
              <a:lnSpc>
                <a:spcPct val="100000"/>
              </a:lnSpc>
              <a:spcBef>
                <a:spcPts val="0"/>
              </a:spcBef>
              <a:spcAft>
                <a:spcPts val="0"/>
              </a:spcAft>
              <a:buClr>
                <a:schemeClr val="dk1"/>
              </a:buClr>
              <a:buSzPts val="1200"/>
              <a:buFont typeface="Calibri"/>
              <a:buNone/>
            </a:pPr>
            <a:r>
              <a:rPr lang="it-IT"/>
              <a:t>standardised terms and is presented in a structured way. </a:t>
            </a:r>
            <a:endParaRPr/>
          </a:p>
          <a:p>
            <a:pPr marL="0" marR="0" lvl="0" indent="0" algn="l" rtl="0">
              <a:lnSpc>
                <a:spcPct val="100000"/>
              </a:lnSpc>
              <a:spcBef>
                <a:spcPts val="0"/>
              </a:spcBef>
              <a:spcAft>
                <a:spcPts val="0"/>
              </a:spcAft>
              <a:buClr>
                <a:schemeClr val="dk1"/>
              </a:buClr>
              <a:buSzPts val="1200"/>
              <a:buFont typeface="Calibri"/>
              <a:buNone/>
            </a:pPr>
            <a:endParaRPr b="1"/>
          </a:p>
          <a:p>
            <a:pPr marL="0" marR="0" lvl="0" indent="0" algn="l" rtl="0">
              <a:lnSpc>
                <a:spcPct val="100000"/>
              </a:lnSpc>
              <a:spcBef>
                <a:spcPts val="0"/>
              </a:spcBef>
              <a:spcAft>
                <a:spcPts val="0"/>
              </a:spcAft>
              <a:buClr>
                <a:schemeClr val="dk1"/>
              </a:buClr>
              <a:buSzPts val="1200"/>
              <a:buFont typeface="Calibri"/>
              <a:buNone/>
            </a:pPr>
            <a:r>
              <a:rPr lang="it-IT" b="1"/>
              <a:t>Minimum metadata required</a:t>
            </a:r>
            <a:endParaRPr/>
          </a:p>
          <a:p>
            <a:pPr marL="0" marR="0" lvl="0" indent="0" algn="l" rtl="0">
              <a:lnSpc>
                <a:spcPct val="100000"/>
              </a:lnSpc>
              <a:spcBef>
                <a:spcPts val="0"/>
              </a:spcBef>
              <a:spcAft>
                <a:spcPts val="0"/>
              </a:spcAft>
              <a:buClr>
                <a:schemeClr val="dk1"/>
              </a:buClr>
              <a:buSzPts val="1200"/>
              <a:buFont typeface="Calibri"/>
              <a:buNone/>
            </a:pPr>
            <a:r>
              <a:rPr lang="it-IT"/>
              <a:t>This could correspond to the DataCite mandatory minimum metadata set although it is very likely that other elements may be required, whether by the repository or by the research funder. This metadata set is designed for citation and disambiguation, in other words ensuring that the dataset a researcher is reusing is identical to one cited in a journal article or online. This set of metadata does little to make the resource visible to researchers speculatively searching for relevant data to reuse. Most repositories only require a few mandatory fields to reduce the burden on depositors. </a:t>
            </a:r>
            <a:endParaRPr/>
          </a:p>
          <a:p>
            <a:pPr marL="0" marR="0" lvl="0" indent="0" algn="l" rtl="0">
              <a:lnSpc>
                <a:spcPct val="100000"/>
              </a:lnSpc>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it-IT" sz="1200" b="1" i="0" u="none" strike="noStrike" cap="none">
                <a:solidFill>
                  <a:schemeClr val="dk1"/>
                </a:solidFill>
                <a:latin typeface="Calibri"/>
                <a:ea typeface="Calibri"/>
                <a:cs typeface="Calibri"/>
                <a:sym typeface="Calibri"/>
              </a:rPr>
              <a:t>Providing good documentation</a:t>
            </a:r>
            <a:endParaRPr/>
          </a:p>
          <a:p>
            <a:pPr marL="0" marR="0" lvl="0" indent="0" algn="l" rtl="0">
              <a:lnSpc>
                <a:spcPct val="100000"/>
              </a:lnSpc>
              <a:spcBef>
                <a:spcPts val="0"/>
              </a:spcBef>
              <a:spcAft>
                <a:spcPts val="0"/>
              </a:spcAft>
              <a:buClr>
                <a:schemeClr val="dk1"/>
              </a:buClr>
              <a:buSzPts val="1200"/>
              <a:buFont typeface="Calibri"/>
              <a:buNone/>
            </a:pPr>
            <a:r>
              <a:rPr lang="it-IT" sz="1200" b="0" i="0" u="none" strike="noStrike" cap="none">
                <a:solidFill>
                  <a:schemeClr val="dk1"/>
                </a:solidFill>
                <a:latin typeface="Calibri"/>
                <a:ea typeface="Calibri"/>
                <a:cs typeface="Calibri"/>
                <a:sym typeface="Calibri"/>
              </a:rPr>
              <a:t>Researchers should provide good documentation at the study level such as a description of the research methodology employed to create your data.  There should also be sufficient documentation at the file, item and variable level to enable a third party to understand it. This could be ensuring that Excel spreadsheets have sensible row and column descriptions or that a document is included with the dataset which properly explains any abbreviations used.</a:t>
            </a:r>
            <a:endParaRPr/>
          </a:p>
          <a:p>
            <a:pPr marL="0" marR="0" lvl="0" indent="0" algn="l" rtl="0">
              <a:lnSpc>
                <a:spcPct val="100000"/>
              </a:lnSpc>
              <a:spcBef>
                <a:spcPts val="0"/>
              </a:spcBef>
              <a:spcAft>
                <a:spcPts val="0"/>
              </a:spcAft>
              <a:buClr>
                <a:schemeClr val="dk1"/>
              </a:buClr>
              <a:buSzPts val="1200"/>
              <a:buFont typeface="Calibri"/>
              <a:buNone/>
            </a:pPr>
            <a:endParaRPr/>
          </a:p>
          <a:p>
            <a:pPr marL="0" marR="0" lvl="0" indent="0" algn="l" rtl="0">
              <a:lnSpc>
                <a:spcPct val="100000"/>
              </a:lnSpc>
              <a:spcBef>
                <a:spcPts val="0"/>
              </a:spcBef>
              <a:spcAft>
                <a:spcPts val="0"/>
              </a:spcAft>
              <a:buClr>
                <a:schemeClr val="dk1"/>
              </a:buClr>
              <a:buSzPts val="1200"/>
              <a:buFont typeface="Calibri"/>
              <a:buNone/>
            </a:pPr>
            <a:r>
              <a:rPr lang="it-IT" sz="1200" b="1" i="0" u="none" strike="noStrike" cap="none">
                <a:solidFill>
                  <a:schemeClr val="dk1"/>
                </a:solidFill>
                <a:latin typeface="Calibri"/>
                <a:ea typeface="Calibri"/>
                <a:cs typeface="Calibri"/>
                <a:sym typeface="Calibri"/>
              </a:rPr>
              <a:t>For supporting FAIR, data  must be findable by both humans and machines. </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it-IT" sz="1200" b="0" i="0" u="none" strike="noStrike" cap="none">
                <a:solidFill>
                  <a:schemeClr val="dk1"/>
                </a:solidFill>
                <a:latin typeface="Calibri"/>
                <a:ea typeface="Calibri"/>
                <a:cs typeface="Calibri"/>
                <a:sym typeface="Calibri"/>
              </a:rPr>
              <a:t>The best way to do this is to encourage researchers to deposit their research data with a FAIR-aligned repository that is recognised in their field. This way, their data will be searchable and discoverable online and the repository will employ domain-specific metadata standards. </a:t>
            </a:r>
            <a:endParaRPr/>
          </a:p>
          <a:p>
            <a:pPr marL="457200" marR="0" lvl="0" indent="-228600" algn="l" rtl="0">
              <a:lnSpc>
                <a:spcPct val="100000"/>
              </a:lnSpc>
              <a:spcBef>
                <a:spcPts val="0"/>
              </a:spcBef>
              <a:spcAft>
                <a:spcPts val="0"/>
              </a:spcAft>
              <a:buSzPts val="1400"/>
              <a:buNone/>
            </a:pPr>
            <a:endParaRPr/>
          </a:p>
        </p:txBody>
      </p:sp>
      <p:sp>
        <p:nvSpPr>
          <p:cNvPr id="177" name="Google Shape;177;g17c52299644_0_11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it-IT"/>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g17c52299644_0_1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6" name="Google Shape;186;g17c52299644_0_12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SzPts val="1400"/>
              <a:buNone/>
            </a:pPr>
            <a:endParaRPr/>
          </a:p>
        </p:txBody>
      </p:sp>
      <p:sp>
        <p:nvSpPr>
          <p:cNvPr id="187" name="Google Shape;187;g17c52299644_0_12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it-IT" sz="1200" b="0" i="0" u="none" strike="noStrike" cap="none">
                <a:solidFill>
                  <a:schemeClr val="dk1"/>
                </a:solidFill>
                <a:latin typeface="Calibri"/>
                <a:ea typeface="Calibri"/>
                <a:cs typeface="Calibri"/>
                <a:sym typeface="Calibri"/>
              </a:rPr>
              <a:t>12</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
        <p:cNvGrpSpPr/>
        <p:nvPr/>
      </p:nvGrpSpPr>
      <p:grpSpPr>
        <a:xfrm>
          <a:off x="0" y="0"/>
          <a:ext cx="0" cy="0"/>
          <a:chOff x="0" y="0"/>
          <a:chExt cx="0" cy="0"/>
        </a:xfrm>
      </p:grpSpPr>
      <p:sp>
        <p:nvSpPr>
          <p:cNvPr id="198" name="Google Shape;198;g17c52299644_0_13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9" name="Google Shape;199;g17c52299644_0_13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457200" lvl="0" indent="-228600" algn="l" rtl="0">
              <a:lnSpc>
                <a:spcPct val="100000"/>
              </a:lnSpc>
              <a:spcBef>
                <a:spcPts val="0"/>
              </a:spcBef>
              <a:spcAft>
                <a:spcPts val="0"/>
              </a:spcAft>
              <a:buSzPts val="1400"/>
              <a:buNone/>
            </a:pPr>
            <a:endParaRPr/>
          </a:p>
          <a:p>
            <a:pPr marL="457200" marR="0" lvl="0" indent="-228600" algn="l" rtl="0">
              <a:lnSpc>
                <a:spcPct val="100000"/>
              </a:lnSpc>
              <a:spcBef>
                <a:spcPts val="0"/>
              </a:spcBef>
              <a:spcAft>
                <a:spcPts val="0"/>
              </a:spcAft>
              <a:buSzPts val="1400"/>
              <a:buNone/>
            </a:pPr>
            <a:br>
              <a:rPr lang="it-IT"/>
            </a:br>
            <a:endParaRPr/>
          </a:p>
        </p:txBody>
      </p:sp>
      <p:sp>
        <p:nvSpPr>
          <p:cNvPr id="200" name="Google Shape;200;g17c52299644_0_13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it-IT" sz="1200">
                <a:latin typeface="Calibri"/>
                <a:ea typeface="Calibri"/>
                <a:cs typeface="Calibri"/>
                <a:sym typeface="Calibri"/>
              </a:rPr>
              <a:t>13</a:t>
            </a:fld>
            <a:endParaRPr sz="1200">
              <a:latin typeface="Calibri"/>
              <a:ea typeface="Calibri"/>
              <a:cs typeface="Calibri"/>
              <a:sym typeface="Calibri"/>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
        <p:cNvGrpSpPr/>
        <p:nvPr/>
      </p:nvGrpSpPr>
      <p:grpSpPr>
        <a:xfrm>
          <a:off x="0" y="0"/>
          <a:ext cx="0" cy="0"/>
          <a:chOff x="0" y="0"/>
          <a:chExt cx="0" cy="0"/>
        </a:xfrm>
      </p:grpSpPr>
      <p:sp>
        <p:nvSpPr>
          <p:cNvPr id="206" name="Google Shape;206;g17c52299644_0_149:notes"/>
          <p:cNvSpPr>
            <a:spLocks noGrp="1" noRot="1" noChangeAspect="1"/>
          </p:cNvSpPr>
          <p:nvPr>
            <p:ph type="sldImg" idx="2"/>
          </p:nvPr>
        </p:nvSpPr>
        <p:spPr>
          <a:xfrm>
            <a:off x="373063" y="1233488"/>
            <a:ext cx="5922962" cy="3332162"/>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07" name="Google Shape;207;g17c52299644_0_149:notes"/>
          <p:cNvSpPr txBox="1">
            <a:spLocks noGrp="1"/>
          </p:cNvSpPr>
          <p:nvPr>
            <p:ph type="body" idx="1"/>
          </p:nvPr>
        </p:nvSpPr>
        <p:spPr>
          <a:xfrm>
            <a:off x="666909" y="4751219"/>
            <a:ext cx="5335200" cy="3887400"/>
          </a:xfrm>
          <a:prstGeom prst="rect">
            <a:avLst/>
          </a:prstGeom>
          <a:noFill/>
          <a:ln>
            <a:noFill/>
          </a:ln>
        </p:spPr>
        <p:txBody>
          <a:bodyPr spcFirstLastPara="1" wrap="square" lIns="91425" tIns="45700" rIns="91425" bIns="45700" anchor="t" anchorCtr="0">
            <a:noAutofit/>
          </a:bodyPr>
          <a:lstStyle/>
          <a:p>
            <a:pPr marL="457200" lvl="0" indent="-228600" algn="l" rtl="0">
              <a:lnSpc>
                <a:spcPct val="90000"/>
              </a:lnSpc>
              <a:spcBef>
                <a:spcPts val="0"/>
              </a:spcBef>
              <a:spcAft>
                <a:spcPts val="0"/>
              </a:spcAft>
              <a:buSzPts val="1400"/>
              <a:buNone/>
            </a:pPr>
            <a:endParaRPr/>
          </a:p>
        </p:txBody>
      </p:sp>
      <p:sp>
        <p:nvSpPr>
          <p:cNvPr id="208" name="Google Shape;208;g17c52299644_0_149:notes"/>
          <p:cNvSpPr txBox="1">
            <a:spLocks noGrp="1"/>
          </p:cNvSpPr>
          <p:nvPr>
            <p:ph type="sldNum" idx="12"/>
          </p:nvPr>
        </p:nvSpPr>
        <p:spPr>
          <a:xfrm>
            <a:off x="3777607" y="9377317"/>
            <a:ext cx="2889900" cy="495300"/>
          </a:xfrm>
          <a:prstGeom prst="rect">
            <a:avLst/>
          </a:prstGeom>
          <a:noFill/>
          <a:ln>
            <a:noFill/>
          </a:ln>
        </p:spPr>
        <p:txBody>
          <a:bodyPr spcFirstLastPara="1" wrap="square" lIns="91425" tIns="45700" rIns="91425" bIns="45700" anchor="b" anchorCtr="0">
            <a:noAutofit/>
          </a:bodyPr>
          <a:lstStyle/>
          <a:p>
            <a:pPr marL="0" marR="0" lvl="0" indent="0" algn="l" rtl="0">
              <a:lnSpc>
                <a:spcPct val="100000"/>
              </a:lnSpc>
              <a:spcBef>
                <a:spcPts val="0"/>
              </a:spcBef>
              <a:spcAft>
                <a:spcPts val="0"/>
              </a:spcAft>
              <a:buSzPts val="1200"/>
              <a:buNone/>
            </a:pPr>
            <a:fld id="{00000000-1234-1234-1234-123412341234}" type="slidenum">
              <a:rPr lang="it-IT" sz="1200" b="0" i="0" u="none" strike="noStrike" cap="none">
                <a:solidFill>
                  <a:srgbClr val="000000"/>
                </a:solidFill>
                <a:latin typeface="Verdana"/>
                <a:ea typeface="Verdana"/>
                <a:cs typeface="Verdana"/>
                <a:sym typeface="Verdana"/>
              </a:rPr>
              <a:t>14</a:t>
            </a:fld>
            <a:endParaRPr sz="1200" b="0" i="0" u="none" strike="noStrike" cap="none">
              <a:solidFill>
                <a:srgbClr val="000000"/>
              </a:solidFill>
              <a:latin typeface="Verdana"/>
              <a:ea typeface="Verdana"/>
              <a:cs typeface="Verdana"/>
              <a:sym typeface="Verdana"/>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Google Shape;215;g17c52299644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6" name="Google Shape;216;g17c52299644_0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just" rtl="0">
              <a:spcBef>
                <a:spcPts val="0"/>
              </a:spcBef>
              <a:spcAft>
                <a:spcPts val="0"/>
              </a:spcAft>
              <a:buSzPts val="1100"/>
              <a:buNone/>
            </a:pPr>
            <a:r>
              <a:rPr lang="it-IT">
                <a:solidFill>
                  <a:schemeClr val="dk1"/>
                </a:solidFill>
              </a:rPr>
              <a:t>In 2015 the vision of a European Open Science Cloud (EOSC) emerged. EOSC would provide an open and trusted environment for accessing and managing a wide range of publicly funded research data and related services, helping researchers reap the full benefits of data-driven science. EOSC is now entering its implementation phase (2021-2027) which requires active engagement and support to ensure widespread implementation and adoption of the FAIR (Findable, Accessible, Interoperable, Reusable) principles, to define and share standards and develop tools and services, to allow researchers to find, access, reuse and combine research results. With the ambitious goal to realise an EOSC of FAIR data and services, the FAIR-IMPACT project responds to these needs by supporting the implementation of FAIR-enabling practices, tools and services across scientific communities at a a European, national and institutional level. </a:t>
            </a:r>
            <a:endParaRPr>
              <a:solidFill>
                <a:schemeClr val="dk1"/>
              </a:solidFill>
            </a:endParaRPr>
          </a:p>
          <a:p>
            <a:pPr marL="0" lvl="0" indent="0" algn="just" rtl="0">
              <a:spcBef>
                <a:spcPts val="0"/>
              </a:spcBef>
              <a:spcAft>
                <a:spcPts val="0"/>
              </a:spcAft>
              <a:buSzPts val="1100"/>
              <a:buNone/>
            </a:pPr>
            <a:endParaRPr>
              <a:solidFill>
                <a:schemeClr val="dk1"/>
              </a:solidFill>
            </a:endParaRPr>
          </a:p>
          <a:p>
            <a:pPr marL="0" lvl="0" indent="0" algn="just" rtl="0">
              <a:spcBef>
                <a:spcPts val="0"/>
              </a:spcBef>
              <a:spcAft>
                <a:spcPts val="0"/>
              </a:spcAft>
              <a:buSzPts val="1100"/>
              <a:buNone/>
            </a:pPr>
            <a:r>
              <a:rPr lang="it-IT">
                <a:solidFill>
                  <a:schemeClr val="dk1"/>
                </a:solidFill>
              </a:rPr>
              <a:t>The project will focus on developing a more coherent implementation of persistent identifiers (PIDs), increasing data accessibility through enhancing interoperability on all levels, and progressing work around metrics and FAIR assessment. This short talk will provide an overview of the FAIR-IMPACT support programme and pillar activities to advance the findability, accessibility, interoperability and reusability (“FAIRness”) of data and other research objects. A key focus of the project is to help research performing organisations, research data repositories, and national level initiatives to take up those successful and emerging practices, policies, tools and technical specifications that are available to enable FAIR in a practical sense. To this end, the project will feature a number of open calls for support – both financial and in-kind. There will be time dedicated to open questions and discussion following the brief overview of the project and our aims.</a:t>
            </a:r>
            <a:endParaRPr>
              <a:solidFill>
                <a:schemeClr val="dk1"/>
              </a:solidFill>
            </a:endParaRPr>
          </a:p>
          <a:p>
            <a:pPr marL="0" lvl="0" indent="0" algn="just" rtl="0">
              <a:spcBef>
                <a:spcPts val="0"/>
              </a:spcBef>
              <a:spcAft>
                <a:spcPts val="0"/>
              </a:spcAft>
              <a:buSzPts val="1100"/>
              <a:buNone/>
            </a:pPr>
            <a:endParaRPr>
              <a:solidFill>
                <a:schemeClr val="dk1"/>
              </a:solidFill>
            </a:endParaRPr>
          </a:p>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Google Shape;231;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32" name="Google Shape;232;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g17c52299644_1_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8" name="Google Shape;238;g17c52299644_1_6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it-IT" u="sng">
                <a:solidFill>
                  <a:schemeClr val="hlink"/>
                </a:solidFill>
                <a:hlinkClick r:id="rId3"/>
              </a:rPr>
              <a:t>https://www.menti.com/alz9cnh2m9zi</a:t>
            </a:r>
            <a:r>
              <a:rPr lang="it-IT"/>
              <a:t>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p:cNvGrpSpPr/>
        <p:nvPr/>
      </p:nvGrpSpPr>
      <p:grpSpPr>
        <a:xfrm>
          <a:off x="0" y="0"/>
          <a:ext cx="0" cy="0"/>
          <a:chOff x="0" y="0"/>
          <a:chExt cx="0" cy="0"/>
        </a:xfrm>
      </p:grpSpPr>
      <p:sp>
        <p:nvSpPr>
          <p:cNvPr id="82" name="Google Shape;82;g17c52299644_0_14:notes"/>
          <p:cNvSpPr>
            <a:spLocks noGrp="1" noRot="1" noChangeAspect="1"/>
          </p:cNvSpPr>
          <p:nvPr>
            <p:ph type="sldImg" idx="2"/>
          </p:nvPr>
        </p:nvSpPr>
        <p:spPr>
          <a:xfrm>
            <a:off x="373063" y="1233488"/>
            <a:ext cx="5922962" cy="333216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3" name="Google Shape;83;g17c52299644_0_14:notes"/>
          <p:cNvSpPr txBox="1">
            <a:spLocks noGrp="1"/>
          </p:cNvSpPr>
          <p:nvPr>
            <p:ph type="body" idx="1"/>
          </p:nvPr>
        </p:nvSpPr>
        <p:spPr>
          <a:xfrm>
            <a:off x="666909" y="4751219"/>
            <a:ext cx="5335200" cy="38874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84" name="Google Shape;84;g17c52299644_0_14:notes"/>
          <p:cNvSpPr txBox="1">
            <a:spLocks noGrp="1"/>
          </p:cNvSpPr>
          <p:nvPr>
            <p:ph type="sldNum" idx="12"/>
          </p:nvPr>
        </p:nvSpPr>
        <p:spPr>
          <a:xfrm>
            <a:off x="3777607" y="9377317"/>
            <a:ext cx="2889900" cy="4953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it-IT"/>
              <a:t>2</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g17c52299644_1_42: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2" name="Google Shape;92;g17c52299644_1_4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
        <p:cNvGrpSpPr/>
        <p:nvPr/>
      </p:nvGrpSpPr>
      <p:grpSpPr>
        <a:xfrm>
          <a:off x="0" y="0"/>
          <a:ext cx="0" cy="0"/>
          <a:chOff x="0" y="0"/>
          <a:chExt cx="0" cy="0"/>
        </a:xfrm>
      </p:grpSpPr>
      <p:sp>
        <p:nvSpPr>
          <p:cNvPr id="100" name="Google Shape;100;g17c52299644_1_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1" name="Google Shape;101;g17c52299644_1_3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Google Shape;109;g17c52299644_0_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0" name="Google Shape;110;g17c52299644_0_3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Google Shape;116;g17c52299644_0_4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17" name="Google Shape;117;g17c52299644_0_4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
        <p:cNvGrpSpPr/>
        <p:nvPr/>
      </p:nvGrpSpPr>
      <p:grpSpPr>
        <a:xfrm>
          <a:off x="0" y="0"/>
          <a:ext cx="0" cy="0"/>
          <a:chOff x="0" y="0"/>
          <a:chExt cx="0" cy="0"/>
        </a:xfrm>
      </p:grpSpPr>
      <p:sp>
        <p:nvSpPr>
          <p:cNvPr id="124" name="Google Shape;124;g17c52299644_0_7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5" name="Google Shape;125;g17c52299644_0_7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SzPts val="1400"/>
              <a:buNone/>
            </a:pPr>
            <a:endParaRPr/>
          </a:p>
        </p:txBody>
      </p:sp>
      <p:sp>
        <p:nvSpPr>
          <p:cNvPr id="126" name="Google Shape;126;g17c52299644_0_7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it-IT" sz="1200" b="0" i="0" u="none" strike="noStrike" cap="none">
                <a:solidFill>
                  <a:schemeClr val="dk1"/>
                </a:solidFill>
                <a:latin typeface="Calibri"/>
                <a:ea typeface="Calibri"/>
                <a:cs typeface="Calibri"/>
                <a:sym typeface="Calibri"/>
              </a:rPr>
              <a:t>7</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17c52299644_0_49:notes"/>
          <p:cNvSpPr>
            <a:spLocks noGrp="1" noRot="1" noChangeAspect="1"/>
          </p:cNvSpPr>
          <p:nvPr>
            <p:ph type="sldImg" idx="2"/>
          </p:nvPr>
        </p:nvSpPr>
        <p:spPr>
          <a:xfrm>
            <a:off x="-246063" y="800100"/>
            <a:ext cx="7104063" cy="3997325"/>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
            <a:headEnd type="none" w="sm" len="sm"/>
            <a:tailEnd type="none" w="sm" len="sm"/>
          </a:ln>
        </p:spPr>
      </p:sp>
      <p:sp>
        <p:nvSpPr>
          <p:cNvPr id="134" name="Google Shape;134;g17c52299644_0_49:notes"/>
          <p:cNvSpPr txBox="1">
            <a:spLocks noGrp="1"/>
          </p:cNvSpPr>
          <p:nvPr>
            <p:ph type="body" idx="1"/>
          </p:nvPr>
        </p:nvSpPr>
        <p:spPr>
          <a:xfrm>
            <a:off x="881492" y="5063168"/>
            <a:ext cx="4847400" cy="4797600"/>
          </a:xfrm>
          <a:prstGeom prst="rect">
            <a:avLst/>
          </a:prstGeom>
          <a:noFill/>
          <a:ln>
            <a:noFill/>
          </a:ln>
        </p:spPr>
        <p:txBody>
          <a:bodyPr spcFirstLastPara="1" wrap="square" lIns="91425" tIns="45700" rIns="91425" bIns="45700" anchor="t" anchorCtr="0">
            <a:noAutofit/>
          </a:bodyPr>
          <a:lstStyle/>
          <a:p>
            <a:pPr marL="457200" lvl="0" indent="-228600" algn="l" rtl="0">
              <a:lnSpc>
                <a:spcPct val="90000"/>
              </a:lnSpc>
              <a:spcBef>
                <a:spcPts val="0"/>
              </a:spcBef>
              <a:spcAft>
                <a:spcPts val="0"/>
              </a:spcAft>
              <a:buSzPts val="1400"/>
              <a:buNone/>
            </a:pPr>
            <a:endParaRPr sz="1000"/>
          </a:p>
          <a:p>
            <a:pPr marL="457200" lvl="0" indent="-228600" algn="l" rtl="0">
              <a:lnSpc>
                <a:spcPct val="90000"/>
              </a:lnSpc>
              <a:spcBef>
                <a:spcPts val="0"/>
              </a:spcBef>
              <a:spcAft>
                <a:spcPts val="0"/>
              </a:spcAft>
              <a:buSzPts val="1400"/>
              <a:buNone/>
            </a:pPr>
            <a:endParaRPr sz="1000">
              <a:latin typeface="Times New Roman"/>
              <a:ea typeface="Times New Roman"/>
              <a:cs typeface="Times New Roman"/>
              <a:sym typeface="Times New Roman"/>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Google Shape;155;g17c52299644_0_7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6" name="Google Shape;156;g17c52299644_0_7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SzPts val="1400"/>
              <a:buNone/>
            </a:pPr>
            <a:endParaRPr/>
          </a:p>
        </p:txBody>
      </p:sp>
      <p:sp>
        <p:nvSpPr>
          <p:cNvPr id="157" name="Google Shape;157;g17c52299644_0_7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it-IT" sz="1200" b="0" i="0" u="none" strike="noStrike" cap="none">
                <a:solidFill>
                  <a:schemeClr val="dk1"/>
                </a:solidFill>
                <a:latin typeface="Calibri"/>
                <a:ea typeface="Calibri"/>
                <a:cs typeface="Calibri"/>
                <a:sym typeface="Calibri"/>
              </a:rPr>
              <a:t>9</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type="title">
  <p:cSld name="TITLE">
    <p:bg>
      <p:bgPr>
        <a:blipFill>
          <a:blip r:embed="rId2">
            <a:alphaModFix/>
          </a:blip>
          <a:stretch>
            <a:fillRect/>
          </a:stretch>
        </a:blipFill>
        <a:effectLst/>
      </p:bgPr>
    </p:bg>
    <p:spTree>
      <p:nvGrpSpPr>
        <p:cNvPr id="1" name="Shape 11"/>
        <p:cNvGrpSpPr/>
        <p:nvPr/>
      </p:nvGrpSpPr>
      <p:grpSpPr>
        <a:xfrm>
          <a:off x="0" y="0"/>
          <a:ext cx="0" cy="0"/>
          <a:chOff x="0" y="0"/>
          <a:chExt cx="0" cy="0"/>
        </a:xfrm>
      </p:grpSpPr>
      <p:sp>
        <p:nvSpPr>
          <p:cNvPr id="12" name="Google Shape;12;p6"/>
          <p:cNvSpPr txBox="1">
            <a:spLocks noGrp="1"/>
          </p:cNvSpPr>
          <p:nvPr>
            <p:ph type="ctrTitle"/>
          </p:nvPr>
        </p:nvSpPr>
        <p:spPr>
          <a:xfrm>
            <a:off x="7110800" y="1983024"/>
            <a:ext cx="5012723"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rgbClr val="71A3D8"/>
              </a:buClr>
              <a:buSzPts val="4000"/>
              <a:buFont typeface="Calibri"/>
              <a:buNone/>
              <a:defRPr sz="4000">
                <a:solidFill>
                  <a:srgbClr val="71A3D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 name="Google Shape;13;p6"/>
          <p:cNvSpPr txBox="1">
            <a:spLocks noGrp="1"/>
          </p:cNvSpPr>
          <p:nvPr>
            <p:ph type="subTitle" idx="1"/>
          </p:nvPr>
        </p:nvSpPr>
        <p:spPr>
          <a:xfrm>
            <a:off x="7110800" y="4581715"/>
            <a:ext cx="4995216" cy="12259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rgbClr val="6C707C"/>
              </a:buClr>
              <a:buSzPts val="2400"/>
              <a:buFont typeface="Calibri"/>
              <a:buNone/>
              <a:defRPr sz="2400">
                <a:solidFill>
                  <a:srgbClr val="6C707C"/>
                </a:solidFill>
              </a:defRPr>
            </a:lvl1pPr>
            <a:lvl2pPr lvl="1" algn="ctr">
              <a:lnSpc>
                <a:spcPct val="90000"/>
              </a:lnSpc>
              <a:spcBef>
                <a:spcPts val="500"/>
              </a:spcBef>
              <a:spcAft>
                <a:spcPts val="0"/>
              </a:spcAft>
              <a:buClr>
                <a:schemeClr val="dk1"/>
              </a:buClr>
              <a:buSzPts val="2000"/>
              <a:buFont typeface="Calibri"/>
              <a:buNone/>
              <a:defRPr sz="2000"/>
            </a:lvl2pPr>
            <a:lvl3pPr lvl="2" algn="ctr">
              <a:lnSpc>
                <a:spcPct val="90000"/>
              </a:lnSpc>
              <a:spcBef>
                <a:spcPts val="500"/>
              </a:spcBef>
              <a:spcAft>
                <a:spcPts val="0"/>
              </a:spcAft>
              <a:buClr>
                <a:schemeClr val="dk1"/>
              </a:buClr>
              <a:buSzPts val="1800"/>
              <a:buFont typeface="Calibri"/>
              <a:buNone/>
              <a:defRPr sz="1800"/>
            </a:lvl3pPr>
            <a:lvl4pPr lvl="3" algn="ctr">
              <a:lnSpc>
                <a:spcPct val="90000"/>
              </a:lnSpc>
              <a:spcBef>
                <a:spcPts val="500"/>
              </a:spcBef>
              <a:spcAft>
                <a:spcPts val="0"/>
              </a:spcAft>
              <a:buClr>
                <a:schemeClr val="dk1"/>
              </a:buClr>
              <a:buSzPts val="1600"/>
              <a:buFont typeface="Calibri"/>
              <a:buNone/>
              <a:defRPr sz="1600"/>
            </a:lvl4pPr>
            <a:lvl5pPr lvl="4" algn="ctr">
              <a:lnSpc>
                <a:spcPct val="90000"/>
              </a:lnSpc>
              <a:spcBef>
                <a:spcPts val="500"/>
              </a:spcBef>
              <a:spcAft>
                <a:spcPts val="0"/>
              </a:spcAft>
              <a:buClr>
                <a:schemeClr val="dk1"/>
              </a:buClr>
              <a:buSzPts val="1600"/>
              <a:buFont typeface="Calibri"/>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57"/>
        <p:cNvGrpSpPr/>
        <p:nvPr/>
      </p:nvGrpSpPr>
      <p:grpSpPr>
        <a:xfrm>
          <a:off x="0" y="0"/>
          <a:ext cx="0" cy="0"/>
          <a:chOff x="0" y="0"/>
          <a:chExt cx="0" cy="0"/>
        </a:xfrm>
      </p:grpSpPr>
      <p:sp>
        <p:nvSpPr>
          <p:cNvPr id="58" name="Google Shape;58;g17c52299644_0_302"/>
          <p:cNvSpPr txBox="1">
            <a:spLocks noGrp="1"/>
          </p:cNvSpPr>
          <p:nvPr>
            <p:ph type="title"/>
          </p:nvPr>
        </p:nvSpPr>
        <p:spPr>
          <a:xfrm>
            <a:off x="415600" y="593367"/>
            <a:ext cx="11360700" cy="763500"/>
          </a:xfrm>
          <a:prstGeom prst="rect">
            <a:avLst/>
          </a:prstGeom>
          <a:noFill/>
          <a:ln>
            <a:noFill/>
          </a:ln>
        </p:spPr>
        <p:txBody>
          <a:bodyPr spcFirstLastPara="1" wrap="square" lIns="121900" tIns="121900" rIns="121900" bIns="121900" anchor="t" anchorCtr="0">
            <a:normAutofit/>
          </a:bodyPr>
          <a:lstStyle>
            <a:lvl1pPr lvl="0" algn="l" rtl="0">
              <a:lnSpc>
                <a:spcPct val="100000"/>
              </a:lnSpc>
              <a:spcBef>
                <a:spcPts val="0"/>
              </a:spcBef>
              <a:spcAft>
                <a:spcPts val="0"/>
              </a:spcAft>
              <a:buSzPts val="3700"/>
              <a:buNone/>
              <a:defRPr/>
            </a:lvl1pPr>
            <a:lvl2pPr lvl="1" algn="l" rtl="0">
              <a:lnSpc>
                <a:spcPct val="100000"/>
              </a:lnSpc>
              <a:spcBef>
                <a:spcPts val="0"/>
              </a:spcBef>
              <a:spcAft>
                <a:spcPts val="0"/>
              </a:spcAft>
              <a:buSzPts val="3700"/>
              <a:buNone/>
              <a:defRPr/>
            </a:lvl2pPr>
            <a:lvl3pPr lvl="2" algn="l" rtl="0">
              <a:lnSpc>
                <a:spcPct val="100000"/>
              </a:lnSpc>
              <a:spcBef>
                <a:spcPts val="0"/>
              </a:spcBef>
              <a:spcAft>
                <a:spcPts val="0"/>
              </a:spcAft>
              <a:buSzPts val="3700"/>
              <a:buNone/>
              <a:defRPr/>
            </a:lvl3pPr>
            <a:lvl4pPr lvl="3" algn="l" rtl="0">
              <a:lnSpc>
                <a:spcPct val="100000"/>
              </a:lnSpc>
              <a:spcBef>
                <a:spcPts val="0"/>
              </a:spcBef>
              <a:spcAft>
                <a:spcPts val="0"/>
              </a:spcAft>
              <a:buSzPts val="3700"/>
              <a:buNone/>
              <a:defRPr/>
            </a:lvl4pPr>
            <a:lvl5pPr lvl="4" algn="l" rtl="0">
              <a:lnSpc>
                <a:spcPct val="100000"/>
              </a:lnSpc>
              <a:spcBef>
                <a:spcPts val="0"/>
              </a:spcBef>
              <a:spcAft>
                <a:spcPts val="0"/>
              </a:spcAft>
              <a:buSzPts val="3700"/>
              <a:buNone/>
              <a:defRPr/>
            </a:lvl5pPr>
            <a:lvl6pPr lvl="5" algn="l" rtl="0">
              <a:lnSpc>
                <a:spcPct val="100000"/>
              </a:lnSpc>
              <a:spcBef>
                <a:spcPts val="0"/>
              </a:spcBef>
              <a:spcAft>
                <a:spcPts val="0"/>
              </a:spcAft>
              <a:buSzPts val="3700"/>
              <a:buNone/>
              <a:defRPr/>
            </a:lvl6pPr>
            <a:lvl7pPr lvl="6" algn="l" rtl="0">
              <a:lnSpc>
                <a:spcPct val="100000"/>
              </a:lnSpc>
              <a:spcBef>
                <a:spcPts val="0"/>
              </a:spcBef>
              <a:spcAft>
                <a:spcPts val="0"/>
              </a:spcAft>
              <a:buSzPts val="3700"/>
              <a:buNone/>
              <a:defRPr/>
            </a:lvl7pPr>
            <a:lvl8pPr lvl="7" algn="l" rtl="0">
              <a:lnSpc>
                <a:spcPct val="100000"/>
              </a:lnSpc>
              <a:spcBef>
                <a:spcPts val="0"/>
              </a:spcBef>
              <a:spcAft>
                <a:spcPts val="0"/>
              </a:spcAft>
              <a:buSzPts val="3700"/>
              <a:buNone/>
              <a:defRPr/>
            </a:lvl8pPr>
            <a:lvl9pPr lvl="8" algn="l" rtl="0">
              <a:lnSpc>
                <a:spcPct val="100000"/>
              </a:lnSpc>
              <a:spcBef>
                <a:spcPts val="0"/>
              </a:spcBef>
              <a:spcAft>
                <a:spcPts val="0"/>
              </a:spcAft>
              <a:buSzPts val="3700"/>
              <a:buNone/>
              <a:defRPr/>
            </a:lvl9pPr>
          </a:lstStyle>
          <a:p>
            <a:endParaRPr/>
          </a:p>
        </p:txBody>
      </p:sp>
      <p:sp>
        <p:nvSpPr>
          <p:cNvPr id="59" name="Google Shape;59;g17c52299644_0_302"/>
          <p:cNvSpPr txBox="1">
            <a:spLocks noGrp="1"/>
          </p:cNvSpPr>
          <p:nvPr>
            <p:ph type="body" idx="1"/>
          </p:nvPr>
        </p:nvSpPr>
        <p:spPr>
          <a:xfrm>
            <a:off x="415600" y="1536633"/>
            <a:ext cx="11360700" cy="4555200"/>
          </a:xfrm>
          <a:prstGeom prst="rect">
            <a:avLst/>
          </a:prstGeom>
          <a:noFill/>
          <a:ln>
            <a:noFill/>
          </a:ln>
        </p:spPr>
        <p:txBody>
          <a:bodyPr spcFirstLastPara="1" wrap="square" lIns="121900" tIns="121900" rIns="121900" bIns="121900" anchor="t" anchorCtr="0">
            <a:normAutofit/>
          </a:bodyPr>
          <a:lstStyle>
            <a:lvl1pPr marL="457200" lvl="0" indent="-381000" algn="l" rtl="0">
              <a:lnSpc>
                <a:spcPct val="115000"/>
              </a:lnSpc>
              <a:spcBef>
                <a:spcPts val="0"/>
              </a:spcBef>
              <a:spcAft>
                <a:spcPts val="0"/>
              </a:spcAft>
              <a:buSzPts val="2400"/>
              <a:buChar char="●"/>
              <a:defRPr/>
            </a:lvl1pPr>
            <a:lvl2pPr marL="914400" lvl="1" indent="-349250" algn="l" rtl="0">
              <a:lnSpc>
                <a:spcPct val="115000"/>
              </a:lnSpc>
              <a:spcBef>
                <a:spcPts val="0"/>
              </a:spcBef>
              <a:spcAft>
                <a:spcPts val="0"/>
              </a:spcAft>
              <a:buSzPts val="1900"/>
              <a:buChar char="○"/>
              <a:defRPr/>
            </a:lvl2pPr>
            <a:lvl3pPr marL="1371600" lvl="2" indent="-349250" algn="l" rtl="0">
              <a:lnSpc>
                <a:spcPct val="115000"/>
              </a:lnSpc>
              <a:spcBef>
                <a:spcPts val="0"/>
              </a:spcBef>
              <a:spcAft>
                <a:spcPts val="0"/>
              </a:spcAft>
              <a:buSzPts val="1900"/>
              <a:buChar char="■"/>
              <a:defRPr/>
            </a:lvl3pPr>
            <a:lvl4pPr marL="1828800" lvl="3" indent="-349250" algn="l" rtl="0">
              <a:lnSpc>
                <a:spcPct val="115000"/>
              </a:lnSpc>
              <a:spcBef>
                <a:spcPts val="0"/>
              </a:spcBef>
              <a:spcAft>
                <a:spcPts val="0"/>
              </a:spcAft>
              <a:buSzPts val="1900"/>
              <a:buChar char="●"/>
              <a:defRPr/>
            </a:lvl4pPr>
            <a:lvl5pPr marL="2286000" lvl="4" indent="-349250" algn="l" rtl="0">
              <a:lnSpc>
                <a:spcPct val="115000"/>
              </a:lnSpc>
              <a:spcBef>
                <a:spcPts val="0"/>
              </a:spcBef>
              <a:spcAft>
                <a:spcPts val="0"/>
              </a:spcAft>
              <a:buSzPts val="1900"/>
              <a:buChar char="○"/>
              <a:defRPr/>
            </a:lvl5pPr>
            <a:lvl6pPr marL="2743200" lvl="5" indent="-349250" algn="l" rtl="0">
              <a:lnSpc>
                <a:spcPct val="115000"/>
              </a:lnSpc>
              <a:spcBef>
                <a:spcPts val="0"/>
              </a:spcBef>
              <a:spcAft>
                <a:spcPts val="0"/>
              </a:spcAft>
              <a:buSzPts val="1900"/>
              <a:buChar char="■"/>
              <a:defRPr/>
            </a:lvl6pPr>
            <a:lvl7pPr marL="3200400" lvl="6" indent="-349250" algn="l" rtl="0">
              <a:lnSpc>
                <a:spcPct val="115000"/>
              </a:lnSpc>
              <a:spcBef>
                <a:spcPts val="0"/>
              </a:spcBef>
              <a:spcAft>
                <a:spcPts val="0"/>
              </a:spcAft>
              <a:buSzPts val="1900"/>
              <a:buChar char="●"/>
              <a:defRPr/>
            </a:lvl7pPr>
            <a:lvl8pPr marL="3657600" lvl="7" indent="-349250" algn="l" rtl="0">
              <a:lnSpc>
                <a:spcPct val="115000"/>
              </a:lnSpc>
              <a:spcBef>
                <a:spcPts val="0"/>
              </a:spcBef>
              <a:spcAft>
                <a:spcPts val="0"/>
              </a:spcAft>
              <a:buSzPts val="1900"/>
              <a:buChar char="○"/>
              <a:defRPr/>
            </a:lvl8pPr>
            <a:lvl9pPr marL="4114800" lvl="8" indent="-349250" algn="l" rtl="0">
              <a:lnSpc>
                <a:spcPct val="115000"/>
              </a:lnSpc>
              <a:spcBef>
                <a:spcPts val="0"/>
              </a:spcBef>
              <a:spcAft>
                <a:spcPts val="0"/>
              </a:spcAft>
              <a:buSzPts val="1900"/>
              <a:buChar char="■"/>
              <a:defRPr/>
            </a:lvl9pPr>
          </a:lstStyle>
          <a:p>
            <a:endParaRPr/>
          </a:p>
        </p:txBody>
      </p:sp>
      <p:sp>
        <p:nvSpPr>
          <p:cNvPr id="60" name="Google Shape;60;g17c52299644_0_302"/>
          <p:cNvSpPr txBox="1">
            <a:spLocks noGrp="1"/>
          </p:cNvSpPr>
          <p:nvPr>
            <p:ph type="sldNum" idx="12"/>
          </p:nvPr>
        </p:nvSpPr>
        <p:spPr>
          <a:xfrm>
            <a:off x="11296611" y="6217623"/>
            <a:ext cx="731700" cy="524700"/>
          </a:xfrm>
          <a:prstGeom prst="rect">
            <a:avLst/>
          </a:prstGeom>
          <a:noFill/>
          <a:ln>
            <a:noFill/>
          </a:ln>
        </p:spPr>
        <p:txBody>
          <a:bodyPr spcFirstLastPara="1" wrap="square" lIns="121900" tIns="121900" rIns="121900" bIns="121900" anchor="ctr" anchorCtr="0">
            <a:normAutofit/>
          </a:bodyPr>
          <a:lstStyle>
            <a:lvl1pPr marL="0" marR="0" lvl="0"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IT"/>
              <a:t>‹N›</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1" type="blank">
  <p:cSld name="BLANK">
    <p:spTree>
      <p:nvGrpSpPr>
        <p:cNvPr id="1" name="Shape 61"/>
        <p:cNvGrpSpPr/>
        <p:nvPr/>
      </p:nvGrpSpPr>
      <p:grpSpPr>
        <a:xfrm>
          <a:off x="0" y="0"/>
          <a:ext cx="0" cy="0"/>
          <a:chOff x="0" y="0"/>
          <a:chExt cx="0" cy="0"/>
        </a:xfrm>
      </p:grpSpPr>
      <p:sp>
        <p:nvSpPr>
          <p:cNvPr id="62" name="Google Shape;62;g17c52299644_0_306"/>
          <p:cNvSpPr txBox="1">
            <a:spLocks noGrp="1"/>
          </p:cNvSpPr>
          <p:nvPr>
            <p:ph type="sldNum" idx="12"/>
          </p:nvPr>
        </p:nvSpPr>
        <p:spPr>
          <a:xfrm>
            <a:off x="11296611" y="6217623"/>
            <a:ext cx="731700" cy="524700"/>
          </a:xfrm>
          <a:prstGeom prst="rect">
            <a:avLst/>
          </a:prstGeom>
          <a:noFill/>
          <a:ln>
            <a:noFill/>
          </a:ln>
        </p:spPr>
        <p:txBody>
          <a:bodyPr spcFirstLastPara="1" wrap="square" lIns="121900" tIns="121900" rIns="121900" bIns="121900" anchor="ctr" anchorCtr="0">
            <a:normAutofit/>
          </a:bodyPr>
          <a:lstStyle>
            <a:lvl1pPr marL="0" marR="0" lvl="0"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IT"/>
              <a:t>‹N›</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3"/>
        <p:cNvGrpSpPr/>
        <p:nvPr/>
      </p:nvGrpSpPr>
      <p:grpSpPr>
        <a:xfrm>
          <a:off x="0" y="0"/>
          <a:ext cx="0" cy="0"/>
          <a:chOff x="0" y="0"/>
          <a:chExt cx="0" cy="0"/>
        </a:xfrm>
      </p:grpSpPr>
      <p:sp>
        <p:nvSpPr>
          <p:cNvPr id="64" name="Google Shape;64;g17c52299644_0_308"/>
          <p:cNvSpPr txBox="1">
            <a:spLocks noGrp="1"/>
          </p:cNvSpPr>
          <p:nvPr>
            <p:ph type="title"/>
          </p:nvPr>
        </p:nvSpPr>
        <p:spPr>
          <a:xfrm>
            <a:off x="609600" y="440749"/>
            <a:ext cx="11151300" cy="684000"/>
          </a:xfrm>
          <a:prstGeom prst="rect">
            <a:avLst/>
          </a:prstGeom>
          <a:noFill/>
          <a:ln>
            <a:noFill/>
          </a:ln>
        </p:spPr>
        <p:txBody>
          <a:bodyPr spcFirstLastPara="1" wrap="square" lIns="91425" tIns="45700" rIns="91425" bIns="45700" anchor="ctr" anchorCtr="0">
            <a:noAutofit/>
          </a:bodyPr>
          <a:lstStyle>
            <a:lvl1pPr lvl="0" algn="l" rtl="0">
              <a:lnSpc>
                <a:spcPct val="90000"/>
              </a:lnSpc>
              <a:spcBef>
                <a:spcPts val="0"/>
              </a:spcBef>
              <a:spcAft>
                <a:spcPts val="0"/>
              </a:spcAft>
              <a:buSzPts val="3600"/>
              <a:buNone/>
              <a:defRPr/>
            </a:lvl1pPr>
            <a:lvl2pPr lvl="1" algn="l" rtl="0">
              <a:lnSpc>
                <a:spcPct val="100000"/>
              </a:lnSpc>
              <a:spcBef>
                <a:spcPts val="0"/>
              </a:spcBef>
              <a:spcAft>
                <a:spcPts val="0"/>
              </a:spcAft>
              <a:buSzPts val="1500"/>
              <a:buNone/>
              <a:defRPr/>
            </a:lvl2pPr>
            <a:lvl3pPr lvl="2" algn="l" rtl="0">
              <a:lnSpc>
                <a:spcPct val="100000"/>
              </a:lnSpc>
              <a:spcBef>
                <a:spcPts val="0"/>
              </a:spcBef>
              <a:spcAft>
                <a:spcPts val="0"/>
              </a:spcAft>
              <a:buSzPts val="1500"/>
              <a:buNone/>
              <a:defRPr/>
            </a:lvl3pPr>
            <a:lvl4pPr lvl="3" algn="l" rtl="0">
              <a:lnSpc>
                <a:spcPct val="100000"/>
              </a:lnSpc>
              <a:spcBef>
                <a:spcPts val="0"/>
              </a:spcBef>
              <a:spcAft>
                <a:spcPts val="0"/>
              </a:spcAft>
              <a:buSzPts val="1500"/>
              <a:buNone/>
              <a:defRPr/>
            </a:lvl4pPr>
            <a:lvl5pPr lvl="4" algn="l" rtl="0">
              <a:lnSpc>
                <a:spcPct val="100000"/>
              </a:lnSpc>
              <a:spcBef>
                <a:spcPts val="0"/>
              </a:spcBef>
              <a:spcAft>
                <a:spcPts val="0"/>
              </a:spcAft>
              <a:buSzPts val="1500"/>
              <a:buNone/>
              <a:defRPr/>
            </a:lvl5pPr>
            <a:lvl6pPr lvl="5" algn="l" rtl="0">
              <a:lnSpc>
                <a:spcPct val="100000"/>
              </a:lnSpc>
              <a:spcBef>
                <a:spcPts val="0"/>
              </a:spcBef>
              <a:spcAft>
                <a:spcPts val="0"/>
              </a:spcAft>
              <a:buSzPts val="1500"/>
              <a:buNone/>
              <a:defRPr/>
            </a:lvl6pPr>
            <a:lvl7pPr lvl="6" algn="l" rtl="0">
              <a:lnSpc>
                <a:spcPct val="100000"/>
              </a:lnSpc>
              <a:spcBef>
                <a:spcPts val="0"/>
              </a:spcBef>
              <a:spcAft>
                <a:spcPts val="0"/>
              </a:spcAft>
              <a:buSzPts val="1500"/>
              <a:buNone/>
              <a:defRPr/>
            </a:lvl7pPr>
            <a:lvl8pPr lvl="7" algn="l" rtl="0">
              <a:lnSpc>
                <a:spcPct val="100000"/>
              </a:lnSpc>
              <a:spcBef>
                <a:spcPts val="0"/>
              </a:spcBef>
              <a:spcAft>
                <a:spcPts val="0"/>
              </a:spcAft>
              <a:buSzPts val="1500"/>
              <a:buNone/>
              <a:defRPr/>
            </a:lvl8pPr>
            <a:lvl9pPr lvl="8" algn="l" rtl="0">
              <a:lnSpc>
                <a:spcPct val="100000"/>
              </a:lnSpc>
              <a:spcBef>
                <a:spcPts val="0"/>
              </a:spcBef>
              <a:spcAft>
                <a:spcPts val="0"/>
              </a:spcAft>
              <a:buSzPts val="1500"/>
              <a:buNone/>
              <a:defRPr/>
            </a:lvl9pPr>
          </a:lstStyle>
          <a:p>
            <a:endParaRPr/>
          </a:p>
        </p:txBody>
      </p:sp>
      <p:sp>
        <p:nvSpPr>
          <p:cNvPr id="65" name="Google Shape;65;g17c52299644_0_308"/>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noAutofit/>
          </a:bodyPr>
          <a:lstStyle>
            <a:lvl1pPr marL="457200" lvl="0" indent="-406400" algn="l" rtl="0">
              <a:lnSpc>
                <a:spcPct val="90000"/>
              </a:lnSpc>
              <a:spcBef>
                <a:spcPts val="1100"/>
              </a:spcBef>
              <a:spcAft>
                <a:spcPts val="0"/>
              </a:spcAft>
              <a:buSzPts val="2800"/>
              <a:buChar char="•"/>
              <a:defRPr/>
            </a:lvl1pPr>
            <a:lvl2pPr marL="914400" lvl="1" indent="-381000" algn="l" rtl="0">
              <a:lnSpc>
                <a:spcPct val="90000"/>
              </a:lnSpc>
              <a:spcBef>
                <a:spcPts val="500"/>
              </a:spcBef>
              <a:spcAft>
                <a:spcPts val="0"/>
              </a:spcAft>
              <a:buSzPts val="2400"/>
              <a:buChar char="•"/>
              <a:defRPr/>
            </a:lvl2pPr>
            <a:lvl3pPr marL="1371600" lvl="2" indent="-355600" algn="l" rtl="0">
              <a:lnSpc>
                <a:spcPct val="90000"/>
              </a:lnSpc>
              <a:spcBef>
                <a:spcPts val="500"/>
              </a:spcBef>
              <a:spcAft>
                <a:spcPts val="0"/>
              </a:spcAft>
              <a:buSzPts val="2000"/>
              <a:buChar char="•"/>
              <a:defRPr/>
            </a:lvl3pPr>
            <a:lvl4pPr marL="1828800" lvl="3" indent="-349250" algn="l" rtl="0">
              <a:lnSpc>
                <a:spcPct val="90000"/>
              </a:lnSpc>
              <a:spcBef>
                <a:spcPts val="500"/>
              </a:spcBef>
              <a:spcAft>
                <a:spcPts val="0"/>
              </a:spcAft>
              <a:buSzPts val="1900"/>
              <a:buChar char="•"/>
              <a:defRPr/>
            </a:lvl4pPr>
            <a:lvl5pPr marL="2286000" lvl="4" indent="-349250" algn="l" rtl="0">
              <a:lnSpc>
                <a:spcPct val="90000"/>
              </a:lnSpc>
              <a:spcBef>
                <a:spcPts val="500"/>
              </a:spcBef>
              <a:spcAft>
                <a:spcPts val="0"/>
              </a:spcAft>
              <a:buSzPts val="1900"/>
              <a:buChar char="•"/>
              <a:defRPr/>
            </a:lvl5pPr>
            <a:lvl6pPr marL="2743200" lvl="5" indent="-349250" algn="l" rtl="0">
              <a:lnSpc>
                <a:spcPct val="90000"/>
              </a:lnSpc>
              <a:spcBef>
                <a:spcPts val="500"/>
              </a:spcBef>
              <a:spcAft>
                <a:spcPts val="0"/>
              </a:spcAft>
              <a:buSzPts val="1900"/>
              <a:buChar char="•"/>
              <a:defRPr/>
            </a:lvl6pPr>
            <a:lvl7pPr marL="3200400" lvl="6" indent="-349250" algn="l" rtl="0">
              <a:lnSpc>
                <a:spcPct val="90000"/>
              </a:lnSpc>
              <a:spcBef>
                <a:spcPts val="500"/>
              </a:spcBef>
              <a:spcAft>
                <a:spcPts val="0"/>
              </a:spcAft>
              <a:buSzPts val="1900"/>
              <a:buChar char="•"/>
              <a:defRPr/>
            </a:lvl7pPr>
            <a:lvl8pPr marL="3657600" lvl="7" indent="-349250" algn="l" rtl="0">
              <a:lnSpc>
                <a:spcPct val="90000"/>
              </a:lnSpc>
              <a:spcBef>
                <a:spcPts val="500"/>
              </a:spcBef>
              <a:spcAft>
                <a:spcPts val="0"/>
              </a:spcAft>
              <a:buSzPts val="1900"/>
              <a:buChar char="•"/>
              <a:defRPr/>
            </a:lvl8pPr>
            <a:lvl9pPr marL="4114800" lvl="8" indent="-349250" algn="l" rtl="0">
              <a:lnSpc>
                <a:spcPct val="90000"/>
              </a:lnSpc>
              <a:spcBef>
                <a:spcPts val="500"/>
              </a:spcBef>
              <a:spcAft>
                <a:spcPts val="0"/>
              </a:spcAft>
              <a:buSzPts val="1900"/>
              <a:buChar char="•"/>
              <a:defRPr/>
            </a:lvl9pPr>
          </a:lstStyle>
          <a:p>
            <a:endParaRPr/>
          </a:p>
        </p:txBody>
      </p:sp>
      <p:sp>
        <p:nvSpPr>
          <p:cNvPr id="66" name="Google Shape;66;g17c52299644_0_308"/>
          <p:cNvSpPr txBox="1">
            <a:spLocks noGrp="1"/>
          </p:cNvSpPr>
          <p:nvPr>
            <p:ph type="dt" idx="10"/>
          </p:nvPr>
        </p:nvSpPr>
        <p:spPr>
          <a:xfrm>
            <a:off x="10742763" y="6518753"/>
            <a:ext cx="1334100" cy="365100"/>
          </a:xfrm>
          <a:prstGeom prst="rect">
            <a:avLst/>
          </a:prstGeom>
          <a:noFill/>
          <a:ln>
            <a:noFill/>
          </a:ln>
        </p:spPr>
        <p:txBody>
          <a:bodyPr spcFirstLastPara="1" wrap="square" lIns="91425" tIns="45700" rIns="91425" bIns="45700" anchor="ctr" anchorCtr="0">
            <a:noAutofit/>
          </a:bodyPr>
          <a:lstStyle>
            <a:lvl1pPr marR="0" lvl="0" algn="r"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9pPr>
          </a:lstStyle>
          <a:p>
            <a:endParaRPr/>
          </a:p>
        </p:txBody>
      </p:sp>
      <p:sp>
        <p:nvSpPr>
          <p:cNvPr id="67" name="Google Shape;67;g17c52299644_0_308"/>
          <p:cNvSpPr txBox="1">
            <a:spLocks noGrp="1"/>
          </p:cNvSpPr>
          <p:nvPr>
            <p:ph type="ftr" idx="11"/>
          </p:nvPr>
        </p:nvSpPr>
        <p:spPr>
          <a:xfrm>
            <a:off x="1140124" y="6526063"/>
            <a:ext cx="9476100" cy="365100"/>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9pPr>
          </a:lstStyle>
          <a:p>
            <a:endParaRPr/>
          </a:p>
        </p:txBody>
      </p:sp>
      <p:sp>
        <p:nvSpPr>
          <p:cNvPr id="68" name="Google Shape;68;g17c52299644_0_308"/>
          <p:cNvSpPr txBox="1">
            <a:spLocks noGrp="1"/>
          </p:cNvSpPr>
          <p:nvPr>
            <p:ph type="sldNum" idx="12"/>
          </p:nvPr>
        </p:nvSpPr>
        <p:spPr>
          <a:xfrm>
            <a:off x="30196" y="6526063"/>
            <a:ext cx="981900" cy="365100"/>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1pPr>
            <a:lvl2pPr marL="0" marR="0" lvl="1" indent="0" algn="l" rtl="0">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2pPr>
            <a:lvl3pPr marL="0" marR="0" lvl="2" indent="0" algn="l" rtl="0">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3pPr>
            <a:lvl4pPr marL="0" marR="0" lvl="3" indent="0" algn="l" rtl="0">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4pPr>
            <a:lvl5pPr marL="0" marR="0" lvl="4" indent="0" algn="l" rtl="0">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5pPr>
            <a:lvl6pPr marL="0" marR="0" lvl="5" indent="0" algn="l" rtl="0">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6pPr>
            <a:lvl7pPr marL="0" marR="0" lvl="6" indent="0" algn="l" rtl="0">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7pPr>
            <a:lvl8pPr marL="0" marR="0" lvl="7" indent="0" algn="l" rtl="0">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8pPr>
            <a:lvl9pPr marL="0" marR="0" lvl="8" indent="0" algn="l" rtl="0">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it-IT"/>
              <a:t>‹N›</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Big title 1">
  <p:cSld name="Big title_1">
    <p:spTree>
      <p:nvGrpSpPr>
        <p:cNvPr id="1" name="Shape 69"/>
        <p:cNvGrpSpPr/>
        <p:nvPr/>
      </p:nvGrpSpPr>
      <p:grpSpPr>
        <a:xfrm>
          <a:off x="0" y="0"/>
          <a:ext cx="0" cy="0"/>
          <a:chOff x="0" y="0"/>
          <a:chExt cx="0" cy="0"/>
        </a:xfrm>
      </p:grpSpPr>
      <p:sp>
        <p:nvSpPr>
          <p:cNvPr id="70" name="Google Shape;70;g17c52299644_0_314"/>
          <p:cNvSpPr txBox="1">
            <a:spLocks noGrp="1"/>
          </p:cNvSpPr>
          <p:nvPr>
            <p:ph type="title"/>
          </p:nvPr>
        </p:nvSpPr>
        <p:spPr>
          <a:xfrm>
            <a:off x="831851" y="675699"/>
            <a:ext cx="10515600" cy="2852700"/>
          </a:xfrm>
          <a:prstGeom prst="rect">
            <a:avLst/>
          </a:prstGeom>
          <a:noFill/>
          <a:ln>
            <a:noFill/>
          </a:ln>
        </p:spPr>
        <p:txBody>
          <a:bodyPr spcFirstLastPara="1" wrap="square" lIns="91425" tIns="45700" rIns="91425" bIns="45700" anchor="b" anchorCtr="0">
            <a:normAutofit/>
          </a:bodyPr>
          <a:lstStyle>
            <a:lvl1pPr lvl="0" algn="l" rtl="0">
              <a:lnSpc>
                <a:spcPct val="90000"/>
              </a:lnSpc>
              <a:spcBef>
                <a:spcPts val="0"/>
              </a:spcBef>
              <a:spcAft>
                <a:spcPts val="0"/>
              </a:spcAft>
              <a:buClr>
                <a:srgbClr val="4470A7"/>
              </a:buClr>
              <a:buSzPts val="6000"/>
              <a:buFont typeface="Calibri"/>
              <a:buNone/>
              <a:defRPr sz="6000"/>
            </a:lvl1pPr>
            <a:lvl2pPr lvl="1" algn="l" rtl="0">
              <a:lnSpc>
                <a:spcPct val="100000"/>
              </a:lnSpc>
              <a:spcBef>
                <a:spcPts val="0"/>
              </a:spcBef>
              <a:spcAft>
                <a:spcPts val="0"/>
              </a:spcAft>
              <a:buSzPts val="1500"/>
              <a:buNone/>
              <a:defRPr/>
            </a:lvl2pPr>
            <a:lvl3pPr lvl="2" algn="l" rtl="0">
              <a:lnSpc>
                <a:spcPct val="100000"/>
              </a:lnSpc>
              <a:spcBef>
                <a:spcPts val="0"/>
              </a:spcBef>
              <a:spcAft>
                <a:spcPts val="0"/>
              </a:spcAft>
              <a:buSzPts val="1500"/>
              <a:buNone/>
              <a:defRPr/>
            </a:lvl3pPr>
            <a:lvl4pPr lvl="3" algn="l" rtl="0">
              <a:lnSpc>
                <a:spcPct val="100000"/>
              </a:lnSpc>
              <a:spcBef>
                <a:spcPts val="0"/>
              </a:spcBef>
              <a:spcAft>
                <a:spcPts val="0"/>
              </a:spcAft>
              <a:buSzPts val="1500"/>
              <a:buNone/>
              <a:defRPr/>
            </a:lvl4pPr>
            <a:lvl5pPr lvl="4" algn="l" rtl="0">
              <a:lnSpc>
                <a:spcPct val="100000"/>
              </a:lnSpc>
              <a:spcBef>
                <a:spcPts val="0"/>
              </a:spcBef>
              <a:spcAft>
                <a:spcPts val="0"/>
              </a:spcAft>
              <a:buSzPts val="1500"/>
              <a:buNone/>
              <a:defRPr/>
            </a:lvl5pPr>
            <a:lvl6pPr lvl="5" algn="l" rtl="0">
              <a:lnSpc>
                <a:spcPct val="100000"/>
              </a:lnSpc>
              <a:spcBef>
                <a:spcPts val="0"/>
              </a:spcBef>
              <a:spcAft>
                <a:spcPts val="0"/>
              </a:spcAft>
              <a:buSzPts val="1500"/>
              <a:buNone/>
              <a:defRPr/>
            </a:lvl6pPr>
            <a:lvl7pPr lvl="6" algn="l" rtl="0">
              <a:lnSpc>
                <a:spcPct val="100000"/>
              </a:lnSpc>
              <a:spcBef>
                <a:spcPts val="0"/>
              </a:spcBef>
              <a:spcAft>
                <a:spcPts val="0"/>
              </a:spcAft>
              <a:buSzPts val="1500"/>
              <a:buNone/>
              <a:defRPr/>
            </a:lvl7pPr>
            <a:lvl8pPr lvl="7" algn="l" rtl="0">
              <a:lnSpc>
                <a:spcPct val="100000"/>
              </a:lnSpc>
              <a:spcBef>
                <a:spcPts val="0"/>
              </a:spcBef>
              <a:spcAft>
                <a:spcPts val="0"/>
              </a:spcAft>
              <a:buSzPts val="1500"/>
              <a:buNone/>
              <a:defRPr/>
            </a:lvl8pPr>
            <a:lvl9pPr lvl="8" algn="l" rtl="0">
              <a:lnSpc>
                <a:spcPct val="100000"/>
              </a:lnSpc>
              <a:spcBef>
                <a:spcPts val="0"/>
              </a:spcBef>
              <a:spcAft>
                <a:spcPts val="0"/>
              </a:spcAft>
              <a:buSzPts val="1500"/>
              <a:buNone/>
              <a:defRPr/>
            </a:lvl9pPr>
          </a:lstStyle>
          <a:p>
            <a:endParaRPr/>
          </a:p>
        </p:txBody>
      </p:sp>
      <p:sp>
        <p:nvSpPr>
          <p:cNvPr id="71" name="Google Shape;71;g17c52299644_0_314"/>
          <p:cNvSpPr txBox="1">
            <a:spLocks noGrp="1"/>
          </p:cNvSpPr>
          <p:nvPr>
            <p:ph type="dt" idx="10"/>
          </p:nvPr>
        </p:nvSpPr>
        <p:spPr>
          <a:xfrm>
            <a:off x="10742763" y="6518753"/>
            <a:ext cx="1334100" cy="365100"/>
          </a:xfrm>
          <a:prstGeom prst="rect">
            <a:avLst/>
          </a:prstGeom>
          <a:noFill/>
          <a:ln>
            <a:noFill/>
          </a:ln>
        </p:spPr>
        <p:txBody>
          <a:bodyPr spcFirstLastPara="1" wrap="square" lIns="91425" tIns="45700" rIns="91425" bIns="45700" anchor="ctr" anchorCtr="0">
            <a:noAutofit/>
          </a:bodyPr>
          <a:lstStyle>
            <a:lvl1pPr marR="0" lvl="0" algn="r"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9pPr>
          </a:lstStyle>
          <a:p>
            <a:endParaRPr/>
          </a:p>
        </p:txBody>
      </p:sp>
      <p:sp>
        <p:nvSpPr>
          <p:cNvPr id="72" name="Google Shape;72;g17c52299644_0_314"/>
          <p:cNvSpPr txBox="1">
            <a:spLocks noGrp="1"/>
          </p:cNvSpPr>
          <p:nvPr>
            <p:ph type="ftr" idx="11"/>
          </p:nvPr>
        </p:nvSpPr>
        <p:spPr>
          <a:xfrm>
            <a:off x="1140124" y="6526063"/>
            <a:ext cx="9476100" cy="365100"/>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9pPr>
          </a:lstStyle>
          <a:p>
            <a:endParaRPr/>
          </a:p>
        </p:txBody>
      </p:sp>
      <p:sp>
        <p:nvSpPr>
          <p:cNvPr id="73" name="Google Shape;73;g17c52299644_0_314"/>
          <p:cNvSpPr txBox="1">
            <a:spLocks noGrp="1"/>
          </p:cNvSpPr>
          <p:nvPr>
            <p:ph type="sldNum" idx="12"/>
          </p:nvPr>
        </p:nvSpPr>
        <p:spPr>
          <a:xfrm>
            <a:off x="30196" y="6526063"/>
            <a:ext cx="981900" cy="365100"/>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1pPr>
            <a:lvl2pPr marL="0" marR="0" lvl="1" indent="0" algn="l" rtl="0">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2pPr>
            <a:lvl3pPr marL="0" marR="0" lvl="2" indent="0" algn="l" rtl="0">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3pPr>
            <a:lvl4pPr marL="0" marR="0" lvl="3" indent="0" algn="l" rtl="0">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4pPr>
            <a:lvl5pPr marL="0" marR="0" lvl="4" indent="0" algn="l" rtl="0">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5pPr>
            <a:lvl6pPr marL="0" marR="0" lvl="5" indent="0" algn="l" rtl="0">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6pPr>
            <a:lvl7pPr marL="0" marR="0" lvl="6" indent="0" algn="l" rtl="0">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7pPr>
            <a:lvl8pPr marL="0" marR="0" lvl="7" indent="0" algn="l" rtl="0">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8pPr>
            <a:lvl9pPr marL="0" marR="0" lvl="8" indent="0" algn="l" rtl="0">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it-IT"/>
              <a:t>‹N›</a:t>
            </a:fld>
            <a:endParaRPr/>
          </a:p>
        </p:txBody>
      </p:sp>
      <p:sp>
        <p:nvSpPr>
          <p:cNvPr id="74" name="Google Shape;74;g17c52299644_0_314"/>
          <p:cNvSpPr txBox="1">
            <a:spLocks noGrp="1"/>
          </p:cNvSpPr>
          <p:nvPr>
            <p:ph type="body" idx="1"/>
          </p:nvPr>
        </p:nvSpPr>
        <p:spPr>
          <a:xfrm>
            <a:off x="838200" y="3640508"/>
            <a:ext cx="10515600" cy="2536500"/>
          </a:xfrm>
          <a:prstGeom prst="rect">
            <a:avLst/>
          </a:prstGeom>
          <a:noFill/>
          <a:ln>
            <a:noFill/>
          </a:ln>
        </p:spPr>
        <p:txBody>
          <a:bodyPr spcFirstLastPara="1" wrap="square" lIns="91425" tIns="45700" rIns="91425" bIns="45700" anchor="t" anchorCtr="0">
            <a:normAutofit/>
          </a:bodyPr>
          <a:lstStyle>
            <a:lvl1pPr marL="457200" lvl="0" indent="-349250" algn="l" rtl="0">
              <a:lnSpc>
                <a:spcPct val="90000"/>
              </a:lnSpc>
              <a:spcBef>
                <a:spcPts val="1100"/>
              </a:spcBef>
              <a:spcAft>
                <a:spcPts val="0"/>
              </a:spcAft>
              <a:buClr>
                <a:schemeClr val="dk1"/>
              </a:buClr>
              <a:buSzPts val="1900"/>
              <a:buChar char="•"/>
              <a:defRPr/>
            </a:lvl1pPr>
            <a:lvl2pPr marL="914400" lvl="1" indent="-349250" algn="l" rtl="0">
              <a:lnSpc>
                <a:spcPct val="90000"/>
              </a:lnSpc>
              <a:spcBef>
                <a:spcPts val="500"/>
              </a:spcBef>
              <a:spcAft>
                <a:spcPts val="0"/>
              </a:spcAft>
              <a:buClr>
                <a:schemeClr val="dk1"/>
              </a:buClr>
              <a:buSzPts val="1900"/>
              <a:buChar char="•"/>
              <a:defRPr/>
            </a:lvl2pPr>
            <a:lvl3pPr marL="1371600" lvl="2" indent="-349250" algn="l" rtl="0">
              <a:lnSpc>
                <a:spcPct val="90000"/>
              </a:lnSpc>
              <a:spcBef>
                <a:spcPts val="500"/>
              </a:spcBef>
              <a:spcAft>
                <a:spcPts val="0"/>
              </a:spcAft>
              <a:buClr>
                <a:schemeClr val="dk1"/>
              </a:buClr>
              <a:buSzPts val="1900"/>
              <a:buChar char="•"/>
              <a:defRPr/>
            </a:lvl3pPr>
            <a:lvl4pPr marL="1828800" lvl="3" indent="-349250" algn="l" rtl="0">
              <a:lnSpc>
                <a:spcPct val="90000"/>
              </a:lnSpc>
              <a:spcBef>
                <a:spcPts val="500"/>
              </a:spcBef>
              <a:spcAft>
                <a:spcPts val="0"/>
              </a:spcAft>
              <a:buClr>
                <a:schemeClr val="dk1"/>
              </a:buClr>
              <a:buSzPts val="1900"/>
              <a:buChar char="•"/>
              <a:defRPr/>
            </a:lvl4pPr>
            <a:lvl5pPr marL="2286000" lvl="4" indent="-349250" algn="l" rtl="0">
              <a:lnSpc>
                <a:spcPct val="90000"/>
              </a:lnSpc>
              <a:spcBef>
                <a:spcPts val="500"/>
              </a:spcBef>
              <a:spcAft>
                <a:spcPts val="0"/>
              </a:spcAft>
              <a:buClr>
                <a:schemeClr val="dk1"/>
              </a:buClr>
              <a:buSzPts val="1900"/>
              <a:buChar char="•"/>
              <a:defRPr/>
            </a:lvl5pPr>
            <a:lvl6pPr marL="2743200" lvl="5" indent="-349250" algn="l" rtl="0">
              <a:lnSpc>
                <a:spcPct val="90000"/>
              </a:lnSpc>
              <a:spcBef>
                <a:spcPts val="500"/>
              </a:spcBef>
              <a:spcAft>
                <a:spcPts val="0"/>
              </a:spcAft>
              <a:buClr>
                <a:schemeClr val="dk1"/>
              </a:buClr>
              <a:buSzPts val="1900"/>
              <a:buChar char="•"/>
              <a:defRPr/>
            </a:lvl6pPr>
            <a:lvl7pPr marL="3200400" lvl="6" indent="-349250" algn="l" rtl="0">
              <a:lnSpc>
                <a:spcPct val="90000"/>
              </a:lnSpc>
              <a:spcBef>
                <a:spcPts val="500"/>
              </a:spcBef>
              <a:spcAft>
                <a:spcPts val="0"/>
              </a:spcAft>
              <a:buClr>
                <a:schemeClr val="dk1"/>
              </a:buClr>
              <a:buSzPts val="1900"/>
              <a:buChar char="•"/>
              <a:defRPr/>
            </a:lvl7pPr>
            <a:lvl8pPr marL="3657600" lvl="7" indent="-349250" algn="l" rtl="0">
              <a:lnSpc>
                <a:spcPct val="90000"/>
              </a:lnSpc>
              <a:spcBef>
                <a:spcPts val="500"/>
              </a:spcBef>
              <a:spcAft>
                <a:spcPts val="0"/>
              </a:spcAft>
              <a:buClr>
                <a:schemeClr val="dk1"/>
              </a:buClr>
              <a:buSzPts val="1900"/>
              <a:buChar char="•"/>
              <a:defRPr/>
            </a:lvl8pPr>
            <a:lvl9pPr marL="4114800" lvl="8" indent="-349250" algn="l" rtl="0">
              <a:lnSpc>
                <a:spcPct val="90000"/>
              </a:lnSpc>
              <a:spcBef>
                <a:spcPts val="500"/>
              </a:spcBef>
              <a:spcAft>
                <a:spcPts val="0"/>
              </a:spcAft>
              <a:buClr>
                <a:schemeClr val="dk1"/>
              </a:buClr>
              <a:buSzPts val="1900"/>
              <a:buChar char="•"/>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Blank">
  <p:cSld name="Blank">
    <p:bg>
      <p:bgPr>
        <a:blipFill>
          <a:blip r:embed="rId2">
            <a:alphaModFix/>
          </a:blip>
          <a:stretch>
            <a:fillRect/>
          </a:stretch>
        </a:blipFill>
        <a:effectLst/>
      </p:bgPr>
    </p:bg>
    <p:spTree>
      <p:nvGrpSpPr>
        <p:cNvPr id="1" name="Shape 14"/>
        <p:cNvGrpSpPr/>
        <p:nvPr/>
      </p:nvGrpSpPr>
      <p:grpSpPr>
        <a:xfrm>
          <a:off x="0" y="0"/>
          <a:ext cx="0" cy="0"/>
          <a:chOff x="0" y="0"/>
          <a:chExt cx="0" cy="0"/>
        </a:xfrm>
      </p:grpSpPr>
      <p:sp>
        <p:nvSpPr>
          <p:cNvPr id="15" name="Google Shape;15;p11"/>
          <p:cNvSpPr txBox="1">
            <a:spLocks noGrp="1"/>
          </p:cNvSpPr>
          <p:nvPr>
            <p:ph type="body" idx="1"/>
          </p:nvPr>
        </p:nvSpPr>
        <p:spPr>
          <a:xfrm>
            <a:off x="5081827" y="6535645"/>
            <a:ext cx="2855913" cy="278382"/>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200"/>
              <a:buFont typeface="Arial"/>
              <a:buNone/>
              <a:defRPr sz="1200">
                <a:solidFill>
                  <a:schemeClr val="lt1"/>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 name="Google Shape;16;p11"/>
          <p:cNvSpPr txBox="1">
            <a:spLocks noGrp="1"/>
          </p:cNvSpPr>
          <p:nvPr>
            <p:ph type="body" idx="2"/>
          </p:nvPr>
        </p:nvSpPr>
        <p:spPr>
          <a:xfrm>
            <a:off x="849132" y="6535645"/>
            <a:ext cx="2855913" cy="278382"/>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1200"/>
              <a:buFont typeface="Arial"/>
              <a:buNone/>
              <a:defRPr sz="1200">
                <a:solidFill>
                  <a:schemeClr val="lt1"/>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 name="Google Shape;17;p11"/>
          <p:cNvSpPr txBox="1"/>
          <p:nvPr/>
        </p:nvSpPr>
        <p:spPr>
          <a:xfrm>
            <a:off x="10660675" y="6488550"/>
            <a:ext cx="689100" cy="278400"/>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rgbClr val="000000"/>
              </a:buClr>
              <a:buSzPts val="1300"/>
              <a:buFont typeface="Arial"/>
              <a:buNone/>
            </a:pPr>
            <a:fld id="{00000000-1234-1234-1234-123412341234}" type="slidenum">
              <a:rPr lang="it-IT" sz="1300" b="0" i="0" u="none" strike="noStrike" cap="none">
                <a:solidFill>
                  <a:srgbClr val="FFFFFF"/>
                </a:solidFill>
                <a:latin typeface="Calibri"/>
                <a:ea typeface="Calibri"/>
                <a:cs typeface="Calibri"/>
                <a:sym typeface="Calibri"/>
              </a:rPr>
              <a:t>‹N›</a:t>
            </a:fld>
            <a:endParaRPr sz="1300" b="0" i="0" u="none" strike="noStrike" cap="none">
              <a:solidFill>
                <a:srgbClr val="FFFFFF"/>
              </a:solidFill>
              <a:latin typeface="Calibri"/>
              <a:ea typeface="Calibri"/>
              <a:cs typeface="Calibri"/>
              <a:sym typeface="Calibri"/>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HANKS">
  <p:cSld name="THANKS">
    <p:bg>
      <p:bgPr>
        <a:blipFill>
          <a:blip r:embed="rId2">
            <a:alphaModFix/>
          </a:blip>
          <a:stretch>
            <a:fillRect/>
          </a:stretch>
        </a:blipFill>
        <a:effectLst/>
      </p:bgPr>
    </p:bg>
    <p:spTree>
      <p:nvGrpSpPr>
        <p:cNvPr id="1" name="Shape 18"/>
        <p:cNvGrpSpPr/>
        <p:nvPr/>
      </p:nvGrpSpPr>
      <p:grpSpPr>
        <a:xfrm>
          <a:off x="0" y="0"/>
          <a:ext cx="0" cy="0"/>
          <a:chOff x="0" y="0"/>
          <a:chExt cx="0" cy="0"/>
        </a:xfrm>
      </p:grpSpPr>
      <p:sp>
        <p:nvSpPr>
          <p:cNvPr id="19" name="Google Shape;19;p8"/>
          <p:cNvSpPr txBox="1">
            <a:spLocks noGrp="1"/>
          </p:cNvSpPr>
          <p:nvPr>
            <p:ph type="subTitle" idx="1"/>
          </p:nvPr>
        </p:nvSpPr>
        <p:spPr>
          <a:xfrm>
            <a:off x="3630511" y="1057246"/>
            <a:ext cx="4930978" cy="1416007"/>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lt1"/>
              </a:buClr>
              <a:buSzPts val="2400"/>
              <a:buFont typeface="Calibri"/>
              <a:buNone/>
              <a:defRPr sz="2400">
                <a:solidFill>
                  <a:schemeClr val="lt1"/>
                </a:solidFill>
              </a:defRPr>
            </a:lvl1pPr>
            <a:lvl2pPr lvl="1" algn="ctr">
              <a:lnSpc>
                <a:spcPct val="90000"/>
              </a:lnSpc>
              <a:spcBef>
                <a:spcPts val="500"/>
              </a:spcBef>
              <a:spcAft>
                <a:spcPts val="0"/>
              </a:spcAft>
              <a:buClr>
                <a:schemeClr val="dk1"/>
              </a:buClr>
              <a:buSzPts val="2000"/>
              <a:buFont typeface="Calibri"/>
              <a:buNone/>
              <a:defRPr sz="2000"/>
            </a:lvl2pPr>
            <a:lvl3pPr lvl="2" algn="ctr">
              <a:lnSpc>
                <a:spcPct val="90000"/>
              </a:lnSpc>
              <a:spcBef>
                <a:spcPts val="500"/>
              </a:spcBef>
              <a:spcAft>
                <a:spcPts val="0"/>
              </a:spcAft>
              <a:buClr>
                <a:schemeClr val="dk1"/>
              </a:buClr>
              <a:buSzPts val="1800"/>
              <a:buFont typeface="Calibri"/>
              <a:buNone/>
              <a:defRPr sz="1800"/>
            </a:lvl3pPr>
            <a:lvl4pPr lvl="3" algn="ctr">
              <a:lnSpc>
                <a:spcPct val="90000"/>
              </a:lnSpc>
              <a:spcBef>
                <a:spcPts val="500"/>
              </a:spcBef>
              <a:spcAft>
                <a:spcPts val="0"/>
              </a:spcAft>
              <a:buClr>
                <a:schemeClr val="dk1"/>
              </a:buClr>
              <a:buSzPts val="1600"/>
              <a:buFont typeface="Calibri"/>
              <a:buNone/>
              <a:defRPr sz="1600"/>
            </a:lvl4pPr>
            <a:lvl5pPr lvl="4" algn="ctr">
              <a:lnSpc>
                <a:spcPct val="90000"/>
              </a:lnSpc>
              <a:spcBef>
                <a:spcPts val="500"/>
              </a:spcBef>
              <a:spcAft>
                <a:spcPts val="0"/>
              </a:spcAft>
              <a:buClr>
                <a:schemeClr val="dk1"/>
              </a:buClr>
              <a:buSzPts val="1600"/>
              <a:buFont typeface="Calibri"/>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20" name="Google Shape;20;p8"/>
          <p:cNvSpPr txBox="1"/>
          <p:nvPr/>
        </p:nvSpPr>
        <p:spPr>
          <a:xfrm>
            <a:off x="5455258" y="4760076"/>
            <a:ext cx="3303150" cy="363781"/>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rgbClr val="CCCCCC"/>
              </a:buClr>
              <a:buSzPts val="1800"/>
              <a:buFont typeface="Calibri"/>
              <a:buNone/>
            </a:pPr>
            <a:r>
              <a:rPr lang="it-IT" sz="1800" b="0" i="0" u="none" strike="noStrike" cap="none">
                <a:solidFill>
                  <a:srgbClr val="CCCCCC"/>
                </a:solidFill>
                <a:latin typeface="Calibri"/>
                <a:ea typeface="Calibri"/>
                <a:cs typeface="Calibri"/>
                <a:sym typeface="Calibri"/>
              </a:rPr>
              <a:t>/company/fair-impact-eu-project</a:t>
            </a:r>
            <a:endParaRPr sz="1800" b="0" i="0" u="none" strike="noStrike" cap="none">
              <a:solidFill>
                <a:srgbClr val="CCCCCC"/>
              </a:solidFill>
              <a:latin typeface="Calibri"/>
              <a:ea typeface="Calibri"/>
              <a:cs typeface="Calibri"/>
              <a:sym typeface="Calibri"/>
            </a:endParaRPr>
          </a:p>
        </p:txBody>
      </p:sp>
      <p:sp>
        <p:nvSpPr>
          <p:cNvPr id="21" name="Google Shape;21;p8"/>
          <p:cNvSpPr txBox="1"/>
          <p:nvPr/>
        </p:nvSpPr>
        <p:spPr>
          <a:xfrm>
            <a:off x="3818156" y="4771090"/>
            <a:ext cx="1733004" cy="363781"/>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rgbClr val="CCCCCC"/>
              </a:buClr>
              <a:buSzPts val="1800"/>
              <a:buFont typeface="Calibri"/>
              <a:buNone/>
            </a:pPr>
            <a:r>
              <a:rPr lang="it-IT" sz="1800" b="0" i="0" u="none" strike="noStrike" cap="none">
                <a:solidFill>
                  <a:srgbClr val="CCCCCC"/>
                </a:solidFill>
                <a:latin typeface="Calibri"/>
                <a:ea typeface="Calibri"/>
                <a:cs typeface="Calibri"/>
                <a:sym typeface="Calibri"/>
              </a:rPr>
              <a:t>@fairimpact_eu</a:t>
            </a:r>
            <a:endParaRPr sz="1400" b="0" i="0" u="none" strike="noStrike" cap="none">
              <a:solidFill>
                <a:srgbClr val="000000"/>
              </a:solidFill>
              <a:latin typeface="Arial"/>
              <a:ea typeface="Arial"/>
              <a:cs typeface="Arial"/>
              <a:sym typeface="Arial"/>
            </a:endParaRPr>
          </a:p>
          <a:p>
            <a:pPr marL="0" marR="0" lvl="0" indent="0" algn="l" rtl="0">
              <a:lnSpc>
                <a:spcPct val="90000"/>
              </a:lnSpc>
              <a:spcBef>
                <a:spcPts val="0"/>
              </a:spcBef>
              <a:spcAft>
                <a:spcPts val="0"/>
              </a:spcAft>
              <a:buClr>
                <a:srgbClr val="CCCCCC"/>
              </a:buClr>
              <a:buSzPts val="1800"/>
              <a:buFont typeface="Calibri"/>
              <a:buNone/>
            </a:pPr>
            <a:endParaRPr sz="1800" b="0" i="0" u="none" strike="noStrike" cap="none">
              <a:solidFill>
                <a:srgbClr val="CCCCCC"/>
              </a:solidFill>
              <a:latin typeface="Calibri"/>
              <a:ea typeface="Calibri"/>
              <a:cs typeface="Calibri"/>
              <a:sym typeface="Calibri"/>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content">
  <p:cSld name="Title and content">
    <p:bg>
      <p:bgPr>
        <a:blipFill>
          <a:blip r:embed="rId2">
            <a:alphaModFix/>
          </a:blip>
          <a:stretch>
            <a:fillRect/>
          </a:stretch>
        </a:blipFill>
        <a:effectLst/>
      </p:bgPr>
    </p:bg>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2792627" y="681037"/>
            <a:ext cx="8674443" cy="781265"/>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rgbClr val="2D2C5A"/>
              </a:buClr>
              <a:buSzPts val="3200"/>
              <a:buFont typeface="Calibri"/>
              <a:buNone/>
              <a:defRPr sz="3200" b="1"/>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4" name="Google Shape;24;p7"/>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 name="Google Shape;25;p7"/>
          <p:cNvSpPr txBox="1">
            <a:spLocks noGrp="1"/>
          </p:cNvSpPr>
          <p:nvPr>
            <p:ph type="body" idx="2"/>
          </p:nvPr>
        </p:nvSpPr>
        <p:spPr>
          <a:xfrm>
            <a:off x="5081827" y="6535645"/>
            <a:ext cx="2855913" cy="278382"/>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200"/>
              <a:buFont typeface="Arial"/>
              <a:buNone/>
              <a:defRPr sz="1200">
                <a:solidFill>
                  <a:schemeClr val="lt1"/>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 name="Google Shape;26;p7"/>
          <p:cNvSpPr txBox="1">
            <a:spLocks noGrp="1"/>
          </p:cNvSpPr>
          <p:nvPr>
            <p:ph type="body" idx="3"/>
          </p:nvPr>
        </p:nvSpPr>
        <p:spPr>
          <a:xfrm>
            <a:off x="849132" y="6535645"/>
            <a:ext cx="2855913" cy="278382"/>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1200"/>
              <a:buFont typeface="Arial"/>
              <a:buNone/>
              <a:defRPr sz="1200">
                <a:solidFill>
                  <a:schemeClr val="lt1"/>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7" name="Google Shape;27;p7"/>
          <p:cNvSpPr txBox="1"/>
          <p:nvPr/>
        </p:nvSpPr>
        <p:spPr>
          <a:xfrm>
            <a:off x="10660675" y="6488550"/>
            <a:ext cx="689100" cy="278400"/>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rgbClr val="000000"/>
              </a:buClr>
              <a:buSzPts val="1300"/>
              <a:buFont typeface="Arial"/>
              <a:buNone/>
            </a:pPr>
            <a:fld id="{00000000-1234-1234-1234-123412341234}" type="slidenum">
              <a:rPr lang="it-IT" sz="1300" b="0" i="0" u="none" strike="noStrike" cap="none">
                <a:solidFill>
                  <a:srgbClr val="FFFFFF"/>
                </a:solidFill>
                <a:latin typeface="Calibri"/>
                <a:ea typeface="Calibri"/>
                <a:cs typeface="Calibri"/>
                <a:sym typeface="Calibri"/>
              </a:rPr>
              <a:t>‹N›</a:t>
            </a:fld>
            <a:endParaRPr sz="1300" b="0" i="0" u="none" strike="noStrike" cap="none">
              <a:solidFill>
                <a:srgbClr val="FFFFFF"/>
              </a:solidFill>
              <a:latin typeface="Calibri"/>
              <a:ea typeface="Calibri"/>
              <a:cs typeface="Calibri"/>
              <a:sym typeface="Calibri"/>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ection title">
  <p:cSld name="Section title">
    <p:bg>
      <p:bgPr>
        <a:blipFill>
          <a:blip r:embed="rId2">
            <a:alphaModFix/>
          </a:blip>
          <a:stretch>
            <a:fillRect/>
          </a:stretch>
        </a:blipFill>
        <a:effectLst/>
      </p:bgPr>
    </p:bg>
    <p:spTree>
      <p:nvGrpSpPr>
        <p:cNvPr id="1" name="Shape 28"/>
        <p:cNvGrpSpPr/>
        <p:nvPr/>
      </p:nvGrpSpPr>
      <p:grpSpPr>
        <a:xfrm>
          <a:off x="0" y="0"/>
          <a:ext cx="0" cy="0"/>
          <a:chOff x="0" y="0"/>
          <a:chExt cx="0" cy="0"/>
        </a:xfrm>
      </p:grpSpPr>
      <p:sp>
        <p:nvSpPr>
          <p:cNvPr id="29" name="Google Shape;29;p9"/>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rgbClr val="2D2C5A"/>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 name="Google Shape;30;p9"/>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Font typeface="Calibri"/>
              <a:buNone/>
              <a:defRPr sz="2400">
                <a:solidFill>
                  <a:srgbClr val="888888"/>
                </a:solidFill>
              </a:defRPr>
            </a:lvl1pPr>
            <a:lvl2pPr marL="914400" lvl="1" indent="-228600" algn="l">
              <a:lnSpc>
                <a:spcPct val="90000"/>
              </a:lnSpc>
              <a:spcBef>
                <a:spcPts val="500"/>
              </a:spcBef>
              <a:spcAft>
                <a:spcPts val="0"/>
              </a:spcAft>
              <a:buClr>
                <a:srgbClr val="888888"/>
              </a:buClr>
              <a:buSzPts val="2000"/>
              <a:buFont typeface="Calibri"/>
              <a:buNone/>
              <a:defRPr sz="2000">
                <a:solidFill>
                  <a:srgbClr val="888888"/>
                </a:solidFill>
              </a:defRPr>
            </a:lvl2pPr>
            <a:lvl3pPr marL="1371600" lvl="2" indent="-228600" algn="l">
              <a:lnSpc>
                <a:spcPct val="90000"/>
              </a:lnSpc>
              <a:spcBef>
                <a:spcPts val="500"/>
              </a:spcBef>
              <a:spcAft>
                <a:spcPts val="0"/>
              </a:spcAft>
              <a:buClr>
                <a:srgbClr val="888888"/>
              </a:buClr>
              <a:buSzPts val="1800"/>
              <a:buFont typeface="Calibri"/>
              <a:buNone/>
              <a:defRPr sz="1800">
                <a:solidFill>
                  <a:srgbClr val="888888"/>
                </a:solidFill>
              </a:defRPr>
            </a:lvl3pPr>
            <a:lvl4pPr marL="1828800" lvl="3" indent="-228600" algn="l">
              <a:lnSpc>
                <a:spcPct val="90000"/>
              </a:lnSpc>
              <a:spcBef>
                <a:spcPts val="500"/>
              </a:spcBef>
              <a:spcAft>
                <a:spcPts val="0"/>
              </a:spcAft>
              <a:buClr>
                <a:srgbClr val="888888"/>
              </a:buClr>
              <a:buSzPts val="1600"/>
              <a:buFont typeface="Calibri"/>
              <a:buNone/>
              <a:defRPr sz="1600">
                <a:solidFill>
                  <a:srgbClr val="888888"/>
                </a:solidFill>
              </a:defRPr>
            </a:lvl4pPr>
            <a:lvl5pPr marL="2286000" lvl="4" indent="-228600" algn="l">
              <a:lnSpc>
                <a:spcPct val="90000"/>
              </a:lnSpc>
              <a:spcBef>
                <a:spcPts val="500"/>
              </a:spcBef>
              <a:spcAft>
                <a:spcPts val="0"/>
              </a:spcAft>
              <a:buClr>
                <a:srgbClr val="888888"/>
              </a:buClr>
              <a:buSzPts val="1600"/>
              <a:buFont typeface="Calibri"/>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31" name="Google Shape;31;p9"/>
          <p:cNvSpPr txBox="1">
            <a:spLocks noGrp="1"/>
          </p:cNvSpPr>
          <p:nvPr>
            <p:ph type="body" idx="2"/>
          </p:nvPr>
        </p:nvSpPr>
        <p:spPr>
          <a:xfrm>
            <a:off x="5081827" y="6535645"/>
            <a:ext cx="2855913" cy="278382"/>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200"/>
              <a:buFont typeface="Arial"/>
              <a:buNone/>
              <a:defRPr sz="1200">
                <a:solidFill>
                  <a:schemeClr val="lt1"/>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2" name="Google Shape;32;p9"/>
          <p:cNvSpPr txBox="1">
            <a:spLocks noGrp="1"/>
          </p:cNvSpPr>
          <p:nvPr>
            <p:ph type="body" idx="3"/>
          </p:nvPr>
        </p:nvSpPr>
        <p:spPr>
          <a:xfrm>
            <a:off x="849132" y="6535645"/>
            <a:ext cx="2855913" cy="278382"/>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1200"/>
              <a:buFont typeface="Arial"/>
              <a:buNone/>
              <a:defRPr sz="1200">
                <a:solidFill>
                  <a:schemeClr val="lt1"/>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 name="Google Shape;33;p9"/>
          <p:cNvSpPr txBox="1"/>
          <p:nvPr/>
        </p:nvSpPr>
        <p:spPr>
          <a:xfrm>
            <a:off x="10660675" y="6488550"/>
            <a:ext cx="689100" cy="278400"/>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rgbClr val="000000"/>
              </a:buClr>
              <a:buSzPts val="1300"/>
              <a:buFont typeface="Arial"/>
              <a:buNone/>
            </a:pPr>
            <a:fld id="{00000000-1234-1234-1234-123412341234}" type="slidenum">
              <a:rPr lang="it-IT" sz="1300" b="0" i="0" u="none" strike="noStrike" cap="none">
                <a:solidFill>
                  <a:srgbClr val="FFFFFF"/>
                </a:solidFill>
                <a:latin typeface="Calibri"/>
                <a:ea typeface="Calibri"/>
                <a:cs typeface="Calibri"/>
                <a:sym typeface="Calibri"/>
              </a:rPr>
              <a:t>‹N›</a:t>
            </a:fld>
            <a:endParaRPr sz="1300" b="0" i="0" u="none" strike="noStrike" cap="none">
              <a:solidFill>
                <a:srgbClr val="FFFFFF"/>
              </a:solidFill>
              <a:latin typeface="Calibri"/>
              <a:ea typeface="Calibri"/>
              <a:cs typeface="Calibri"/>
              <a:sym typeface="Calibri"/>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p:cSld name="Title only">
    <p:bg>
      <p:bgPr>
        <a:blipFill>
          <a:blip r:embed="rId2">
            <a:alphaModFix/>
          </a:blip>
          <a:stretch>
            <a:fillRect/>
          </a:stretch>
        </a:blipFill>
        <a:effectLst/>
      </p:bgPr>
    </p:bg>
    <p:spTree>
      <p:nvGrpSpPr>
        <p:cNvPr id="1" name="Shape 34"/>
        <p:cNvGrpSpPr/>
        <p:nvPr/>
      </p:nvGrpSpPr>
      <p:grpSpPr>
        <a:xfrm>
          <a:off x="0" y="0"/>
          <a:ext cx="0" cy="0"/>
          <a:chOff x="0" y="0"/>
          <a:chExt cx="0" cy="0"/>
        </a:xfrm>
      </p:grpSpPr>
      <p:sp>
        <p:nvSpPr>
          <p:cNvPr id="35" name="Google Shape;35;p10"/>
          <p:cNvSpPr txBox="1">
            <a:spLocks noGrp="1"/>
          </p:cNvSpPr>
          <p:nvPr>
            <p:ph type="title"/>
          </p:nvPr>
        </p:nvSpPr>
        <p:spPr>
          <a:xfrm>
            <a:off x="2792627" y="681037"/>
            <a:ext cx="8674443" cy="781265"/>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rgbClr val="2D2C5A"/>
              </a:buClr>
              <a:buSzPts val="3200"/>
              <a:buFont typeface="Calibri"/>
              <a:buNone/>
              <a:defRPr sz="3200" b="1"/>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6" name="Google Shape;36;p10"/>
          <p:cNvSpPr txBox="1">
            <a:spLocks noGrp="1"/>
          </p:cNvSpPr>
          <p:nvPr>
            <p:ph type="body" idx="1"/>
          </p:nvPr>
        </p:nvSpPr>
        <p:spPr>
          <a:xfrm>
            <a:off x="5081827" y="6535645"/>
            <a:ext cx="2855913" cy="278382"/>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200"/>
              <a:buFont typeface="Arial"/>
              <a:buNone/>
              <a:defRPr sz="1200">
                <a:solidFill>
                  <a:schemeClr val="lt1"/>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7" name="Google Shape;37;p10"/>
          <p:cNvSpPr txBox="1">
            <a:spLocks noGrp="1"/>
          </p:cNvSpPr>
          <p:nvPr>
            <p:ph type="body" idx="2"/>
          </p:nvPr>
        </p:nvSpPr>
        <p:spPr>
          <a:xfrm>
            <a:off x="849132" y="6535645"/>
            <a:ext cx="2855913" cy="278382"/>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1200"/>
              <a:buFont typeface="Arial"/>
              <a:buNone/>
              <a:defRPr sz="1200">
                <a:solidFill>
                  <a:schemeClr val="lt1"/>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8" name="Google Shape;38;p10"/>
          <p:cNvSpPr txBox="1"/>
          <p:nvPr/>
        </p:nvSpPr>
        <p:spPr>
          <a:xfrm>
            <a:off x="10660675" y="6488550"/>
            <a:ext cx="689100" cy="278400"/>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rgbClr val="000000"/>
              </a:buClr>
              <a:buSzPts val="1300"/>
              <a:buFont typeface="Arial"/>
              <a:buNone/>
            </a:pPr>
            <a:fld id="{00000000-1234-1234-1234-123412341234}" type="slidenum">
              <a:rPr lang="it-IT" sz="1300" b="0" i="0" u="none" strike="noStrike" cap="none">
                <a:solidFill>
                  <a:srgbClr val="FFFFFF"/>
                </a:solidFill>
                <a:latin typeface="Calibri"/>
                <a:ea typeface="Calibri"/>
                <a:cs typeface="Calibri"/>
                <a:sym typeface="Calibri"/>
              </a:rPr>
              <a:t>‹N›</a:t>
            </a:fld>
            <a:endParaRPr sz="1300" b="0" i="0" u="none" strike="noStrike" cap="none">
              <a:solidFill>
                <a:srgbClr val="FFFFFF"/>
              </a:solidFill>
              <a:latin typeface="Calibri"/>
              <a:ea typeface="Calibri"/>
              <a:cs typeface="Calibri"/>
              <a:sym typeface="Calibri"/>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and content 1">
  <p:cSld name="Title and content_1">
    <p:bg>
      <p:bgPr>
        <a:blipFill>
          <a:blip r:embed="rId2">
            <a:alphaModFix/>
          </a:blip>
          <a:stretch>
            <a:fillRect/>
          </a:stretch>
        </a:blipFill>
        <a:effectLst/>
      </p:bgPr>
    </p:bg>
    <p:spTree>
      <p:nvGrpSpPr>
        <p:cNvPr id="1" name="Shape 39"/>
        <p:cNvGrpSpPr/>
        <p:nvPr/>
      </p:nvGrpSpPr>
      <p:grpSpPr>
        <a:xfrm>
          <a:off x="0" y="0"/>
          <a:ext cx="0" cy="0"/>
          <a:chOff x="0" y="0"/>
          <a:chExt cx="0" cy="0"/>
        </a:xfrm>
      </p:grpSpPr>
      <p:sp>
        <p:nvSpPr>
          <p:cNvPr id="40" name="Google Shape;40;g1414930d9ca_0_55"/>
          <p:cNvSpPr txBox="1">
            <a:spLocks noGrp="1"/>
          </p:cNvSpPr>
          <p:nvPr>
            <p:ph type="title"/>
          </p:nvPr>
        </p:nvSpPr>
        <p:spPr>
          <a:xfrm>
            <a:off x="2792627" y="681037"/>
            <a:ext cx="8674500" cy="781200"/>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rgbClr val="2D2C5A"/>
              </a:buClr>
              <a:buSzPts val="3200"/>
              <a:buFont typeface="Calibri"/>
              <a:buNone/>
              <a:defRPr sz="3200" b="1"/>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1" name="Google Shape;41;g1414930d9ca_0_55"/>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 name="Google Shape;42;g1414930d9ca_0_55"/>
          <p:cNvSpPr txBox="1">
            <a:spLocks noGrp="1"/>
          </p:cNvSpPr>
          <p:nvPr>
            <p:ph type="body" idx="2"/>
          </p:nvPr>
        </p:nvSpPr>
        <p:spPr>
          <a:xfrm>
            <a:off x="8497887" y="6535645"/>
            <a:ext cx="2856000" cy="278400"/>
          </a:xfrm>
          <a:prstGeom prst="rect">
            <a:avLst/>
          </a:prstGeom>
          <a:noFill/>
          <a:ln>
            <a:noFill/>
          </a:ln>
        </p:spPr>
        <p:txBody>
          <a:bodyPr spcFirstLastPara="1" wrap="square" lIns="91425" tIns="45700" rIns="91425" bIns="45700" anchor="t" anchorCtr="0">
            <a:normAutofit/>
          </a:bodyPr>
          <a:lstStyle>
            <a:lvl1pPr marL="457200" lvl="0" indent="-228600" algn="r">
              <a:lnSpc>
                <a:spcPct val="90000"/>
              </a:lnSpc>
              <a:spcBef>
                <a:spcPts val="1000"/>
              </a:spcBef>
              <a:spcAft>
                <a:spcPts val="0"/>
              </a:spcAft>
              <a:buClr>
                <a:schemeClr val="lt1"/>
              </a:buClr>
              <a:buSzPts val="1200"/>
              <a:buFont typeface="Arial"/>
              <a:buNone/>
              <a:defRPr sz="1200">
                <a:solidFill>
                  <a:schemeClr val="lt1"/>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3" name="Google Shape;43;g1414930d9ca_0_55"/>
          <p:cNvSpPr txBox="1">
            <a:spLocks noGrp="1"/>
          </p:cNvSpPr>
          <p:nvPr>
            <p:ph type="body" idx="3"/>
          </p:nvPr>
        </p:nvSpPr>
        <p:spPr>
          <a:xfrm>
            <a:off x="5081827" y="6535645"/>
            <a:ext cx="2856000" cy="278400"/>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200"/>
              <a:buFont typeface="Arial"/>
              <a:buNone/>
              <a:defRPr sz="1200">
                <a:solidFill>
                  <a:schemeClr val="lt1"/>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 name="Google Shape;44;g1414930d9ca_0_55"/>
          <p:cNvSpPr txBox="1">
            <a:spLocks noGrp="1"/>
          </p:cNvSpPr>
          <p:nvPr>
            <p:ph type="body" idx="4"/>
          </p:nvPr>
        </p:nvSpPr>
        <p:spPr>
          <a:xfrm>
            <a:off x="849132" y="6535645"/>
            <a:ext cx="2856000" cy="2784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1200"/>
              <a:buFont typeface="Arial"/>
              <a:buNone/>
              <a:defRPr sz="1200">
                <a:solidFill>
                  <a:schemeClr val="lt1"/>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and content 2">
  <p:cSld name="Title and content_2">
    <p:bg>
      <p:bgPr>
        <a:blipFill>
          <a:blip r:embed="rId2">
            <a:alphaModFix/>
          </a:blip>
          <a:stretch>
            <a:fillRect/>
          </a:stretch>
        </a:blipFill>
        <a:effectLst/>
      </p:bgPr>
    </p:bg>
    <p:spTree>
      <p:nvGrpSpPr>
        <p:cNvPr id="1" name="Shape 45"/>
        <p:cNvGrpSpPr/>
        <p:nvPr/>
      </p:nvGrpSpPr>
      <p:grpSpPr>
        <a:xfrm>
          <a:off x="0" y="0"/>
          <a:ext cx="0" cy="0"/>
          <a:chOff x="0" y="0"/>
          <a:chExt cx="0" cy="0"/>
        </a:xfrm>
      </p:grpSpPr>
      <p:sp>
        <p:nvSpPr>
          <p:cNvPr id="46" name="Google Shape;46;g1414930d9ca_0_196"/>
          <p:cNvSpPr txBox="1">
            <a:spLocks noGrp="1"/>
          </p:cNvSpPr>
          <p:nvPr>
            <p:ph type="title"/>
          </p:nvPr>
        </p:nvSpPr>
        <p:spPr>
          <a:xfrm>
            <a:off x="2792627" y="681037"/>
            <a:ext cx="8674500" cy="781200"/>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rgbClr val="2D2C5A"/>
              </a:buClr>
              <a:buSzPts val="3200"/>
              <a:buFont typeface="Calibri"/>
              <a:buNone/>
              <a:defRPr sz="3200" b="1"/>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7" name="Google Shape;47;g1414930d9ca_0_196"/>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8" name="Google Shape;48;g1414930d9ca_0_196"/>
          <p:cNvSpPr txBox="1">
            <a:spLocks noGrp="1"/>
          </p:cNvSpPr>
          <p:nvPr>
            <p:ph type="body" idx="2"/>
          </p:nvPr>
        </p:nvSpPr>
        <p:spPr>
          <a:xfrm>
            <a:off x="8497887" y="6535645"/>
            <a:ext cx="2856000" cy="278400"/>
          </a:xfrm>
          <a:prstGeom prst="rect">
            <a:avLst/>
          </a:prstGeom>
          <a:noFill/>
          <a:ln>
            <a:noFill/>
          </a:ln>
        </p:spPr>
        <p:txBody>
          <a:bodyPr spcFirstLastPara="1" wrap="square" lIns="91425" tIns="45700" rIns="91425" bIns="45700" anchor="t" anchorCtr="0">
            <a:normAutofit/>
          </a:bodyPr>
          <a:lstStyle>
            <a:lvl1pPr marL="457200" lvl="0" indent="-228600" algn="r">
              <a:lnSpc>
                <a:spcPct val="90000"/>
              </a:lnSpc>
              <a:spcBef>
                <a:spcPts val="1000"/>
              </a:spcBef>
              <a:spcAft>
                <a:spcPts val="0"/>
              </a:spcAft>
              <a:buClr>
                <a:schemeClr val="lt1"/>
              </a:buClr>
              <a:buSzPts val="1200"/>
              <a:buFont typeface="Arial"/>
              <a:buNone/>
              <a:defRPr sz="1200">
                <a:solidFill>
                  <a:schemeClr val="lt1"/>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9" name="Google Shape;49;g1414930d9ca_0_196"/>
          <p:cNvSpPr txBox="1">
            <a:spLocks noGrp="1"/>
          </p:cNvSpPr>
          <p:nvPr>
            <p:ph type="body" idx="3"/>
          </p:nvPr>
        </p:nvSpPr>
        <p:spPr>
          <a:xfrm>
            <a:off x="5081827" y="6535645"/>
            <a:ext cx="2856000" cy="278400"/>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200"/>
              <a:buFont typeface="Arial"/>
              <a:buNone/>
              <a:defRPr sz="1200">
                <a:solidFill>
                  <a:schemeClr val="lt1"/>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0" name="Google Shape;50;g1414930d9ca_0_196"/>
          <p:cNvSpPr txBox="1">
            <a:spLocks noGrp="1"/>
          </p:cNvSpPr>
          <p:nvPr>
            <p:ph type="body" idx="4"/>
          </p:nvPr>
        </p:nvSpPr>
        <p:spPr>
          <a:xfrm>
            <a:off x="849132" y="6535645"/>
            <a:ext cx="2856000" cy="2784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1200"/>
              <a:buFont typeface="Arial"/>
              <a:buNone/>
              <a:defRPr sz="1200">
                <a:solidFill>
                  <a:schemeClr val="lt1"/>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ig title">
  <p:cSld name="Big title">
    <p:spTree>
      <p:nvGrpSpPr>
        <p:cNvPr id="1" name="Shape 51"/>
        <p:cNvGrpSpPr/>
        <p:nvPr/>
      </p:nvGrpSpPr>
      <p:grpSpPr>
        <a:xfrm>
          <a:off x="0" y="0"/>
          <a:ext cx="0" cy="0"/>
          <a:chOff x="0" y="0"/>
          <a:chExt cx="0" cy="0"/>
        </a:xfrm>
      </p:grpSpPr>
      <p:sp>
        <p:nvSpPr>
          <p:cNvPr id="52" name="Google Shape;52;g17c52299644_0_296"/>
          <p:cNvSpPr txBox="1">
            <a:spLocks noGrp="1"/>
          </p:cNvSpPr>
          <p:nvPr>
            <p:ph type="title"/>
          </p:nvPr>
        </p:nvSpPr>
        <p:spPr>
          <a:xfrm>
            <a:off x="831851" y="675699"/>
            <a:ext cx="10515600" cy="2852700"/>
          </a:xfrm>
          <a:prstGeom prst="rect">
            <a:avLst/>
          </a:prstGeom>
          <a:noFill/>
          <a:ln>
            <a:noFill/>
          </a:ln>
        </p:spPr>
        <p:txBody>
          <a:bodyPr spcFirstLastPara="1" wrap="square" lIns="91425" tIns="45700" rIns="91425" bIns="45700" anchor="b" anchorCtr="0">
            <a:normAutofit/>
          </a:bodyPr>
          <a:lstStyle>
            <a:lvl1pPr lvl="0" algn="l" rtl="0">
              <a:lnSpc>
                <a:spcPct val="90000"/>
              </a:lnSpc>
              <a:spcBef>
                <a:spcPts val="0"/>
              </a:spcBef>
              <a:spcAft>
                <a:spcPts val="0"/>
              </a:spcAft>
              <a:buClr>
                <a:srgbClr val="4470A7"/>
              </a:buClr>
              <a:buSzPts val="6000"/>
              <a:buFont typeface="Calibri"/>
              <a:buNone/>
              <a:defRPr sz="6000"/>
            </a:lvl1pPr>
            <a:lvl2pPr lvl="1" algn="l" rtl="0">
              <a:lnSpc>
                <a:spcPct val="100000"/>
              </a:lnSpc>
              <a:spcBef>
                <a:spcPts val="0"/>
              </a:spcBef>
              <a:spcAft>
                <a:spcPts val="0"/>
              </a:spcAft>
              <a:buSzPts val="1500"/>
              <a:buNone/>
              <a:defRPr/>
            </a:lvl2pPr>
            <a:lvl3pPr lvl="2" algn="l" rtl="0">
              <a:lnSpc>
                <a:spcPct val="100000"/>
              </a:lnSpc>
              <a:spcBef>
                <a:spcPts val="0"/>
              </a:spcBef>
              <a:spcAft>
                <a:spcPts val="0"/>
              </a:spcAft>
              <a:buSzPts val="1500"/>
              <a:buNone/>
              <a:defRPr/>
            </a:lvl3pPr>
            <a:lvl4pPr lvl="3" algn="l" rtl="0">
              <a:lnSpc>
                <a:spcPct val="100000"/>
              </a:lnSpc>
              <a:spcBef>
                <a:spcPts val="0"/>
              </a:spcBef>
              <a:spcAft>
                <a:spcPts val="0"/>
              </a:spcAft>
              <a:buSzPts val="1500"/>
              <a:buNone/>
              <a:defRPr/>
            </a:lvl4pPr>
            <a:lvl5pPr lvl="4" algn="l" rtl="0">
              <a:lnSpc>
                <a:spcPct val="100000"/>
              </a:lnSpc>
              <a:spcBef>
                <a:spcPts val="0"/>
              </a:spcBef>
              <a:spcAft>
                <a:spcPts val="0"/>
              </a:spcAft>
              <a:buSzPts val="1500"/>
              <a:buNone/>
              <a:defRPr/>
            </a:lvl5pPr>
            <a:lvl6pPr lvl="5" algn="l" rtl="0">
              <a:lnSpc>
                <a:spcPct val="100000"/>
              </a:lnSpc>
              <a:spcBef>
                <a:spcPts val="0"/>
              </a:spcBef>
              <a:spcAft>
                <a:spcPts val="0"/>
              </a:spcAft>
              <a:buSzPts val="1500"/>
              <a:buNone/>
              <a:defRPr/>
            </a:lvl6pPr>
            <a:lvl7pPr lvl="6" algn="l" rtl="0">
              <a:lnSpc>
                <a:spcPct val="100000"/>
              </a:lnSpc>
              <a:spcBef>
                <a:spcPts val="0"/>
              </a:spcBef>
              <a:spcAft>
                <a:spcPts val="0"/>
              </a:spcAft>
              <a:buSzPts val="1500"/>
              <a:buNone/>
              <a:defRPr/>
            </a:lvl7pPr>
            <a:lvl8pPr lvl="7" algn="l" rtl="0">
              <a:lnSpc>
                <a:spcPct val="100000"/>
              </a:lnSpc>
              <a:spcBef>
                <a:spcPts val="0"/>
              </a:spcBef>
              <a:spcAft>
                <a:spcPts val="0"/>
              </a:spcAft>
              <a:buSzPts val="1500"/>
              <a:buNone/>
              <a:defRPr/>
            </a:lvl8pPr>
            <a:lvl9pPr lvl="8" algn="l" rtl="0">
              <a:lnSpc>
                <a:spcPct val="100000"/>
              </a:lnSpc>
              <a:spcBef>
                <a:spcPts val="0"/>
              </a:spcBef>
              <a:spcAft>
                <a:spcPts val="0"/>
              </a:spcAft>
              <a:buSzPts val="1500"/>
              <a:buNone/>
              <a:defRPr/>
            </a:lvl9pPr>
          </a:lstStyle>
          <a:p>
            <a:endParaRPr/>
          </a:p>
        </p:txBody>
      </p:sp>
      <p:sp>
        <p:nvSpPr>
          <p:cNvPr id="53" name="Google Shape;53;g17c52299644_0_296"/>
          <p:cNvSpPr txBox="1">
            <a:spLocks noGrp="1"/>
          </p:cNvSpPr>
          <p:nvPr>
            <p:ph type="dt" idx="10"/>
          </p:nvPr>
        </p:nvSpPr>
        <p:spPr>
          <a:xfrm>
            <a:off x="10742763" y="6518753"/>
            <a:ext cx="1334100" cy="365100"/>
          </a:xfrm>
          <a:prstGeom prst="rect">
            <a:avLst/>
          </a:prstGeom>
          <a:noFill/>
          <a:ln>
            <a:noFill/>
          </a:ln>
        </p:spPr>
        <p:txBody>
          <a:bodyPr spcFirstLastPara="1" wrap="square" lIns="91425" tIns="45700" rIns="91425" bIns="45700" anchor="ctr" anchorCtr="0">
            <a:noAutofit/>
          </a:bodyPr>
          <a:lstStyle>
            <a:lvl1pPr marR="0" lvl="0" algn="r"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9pPr>
          </a:lstStyle>
          <a:p>
            <a:endParaRPr/>
          </a:p>
        </p:txBody>
      </p:sp>
      <p:sp>
        <p:nvSpPr>
          <p:cNvPr id="54" name="Google Shape;54;g17c52299644_0_296"/>
          <p:cNvSpPr txBox="1">
            <a:spLocks noGrp="1"/>
          </p:cNvSpPr>
          <p:nvPr>
            <p:ph type="ftr" idx="11"/>
          </p:nvPr>
        </p:nvSpPr>
        <p:spPr>
          <a:xfrm>
            <a:off x="1140124" y="6526063"/>
            <a:ext cx="9476100" cy="365100"/>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9pPr>
          </a:lstStyle>
          <a:p>
            <a:endParaRPr/>
          </a:p>
        </p:txBody>
      </p:sp>
      <p:sp>
        <p:nvSpPr>
          <p:cNvPr id="55" name="Google Shape;55;g17c52299644_0_296"/>
          <p:cNvSpPr txBox="1">
            <a:spLocks noGrp="1"/>
          </p:cNvSpPr>
          <p:nvPr>
            <p:ph type="sldNum" idx="12"/>
          </p:nvPr>
        </p:nvSpPr>
        <p:spPr>
          <a:xfrm>
            <a:off x="30196" y="6526063"/>
            <a:ext cx="981900" cy="365100"/>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1pPr>
            <a:lvl2pPr marL="0" marR="0" lvl="1" indent="0" algn="l" rtl="0">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2pPr>
            <a:lvl3pPr marL="0" marR="0" lvl="2" indent="0" algn="l" rtl="0">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3pPr>
            <a:lvl4pPr marL="0" marR="0" lvl="3" indent="0" algn="l" rtl="0">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4pPr>
            <a:lvl5pPr marL="0" marR="0" lvl="4" indent="0" algn="l" rtl="0">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5pPr>
            <a:lvl6pPr marL="0" marR="0" lvl="5" indent="0" algn="l" rtl="0">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6pPr>
            <a:lvl7pPr marL="0" marR="0" lvl="6" indent="0" algn="l" rtl="0">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7pPr>
            <a:lvl8pPr marL="0" marR="0" lvl="7" indent="0" algn="l" rtl="0">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8pPr>
            <a:lvl9pPr marL="0" marR="0" lvl="8" indent="0" algn="l" rtl="0">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it-IT"/>
              <a:t>‹N›</a:t>
            </a:fld>
            <a:endParaRPr/>
          </a:p>
        </p:txBody>
      </p:sp>
      <p:sp>
        <p:nvSpPr>
          <p:cNvPr id="56" name="Google Shape;56;g17c52299644_0_296"/>
          <p:cNvSpPr txBox="1">
            <a:spLocks noGrp="1"/>
          </p:cNvSpPr>
          <p:nvPr>
            <p:ph type="body" idx="1"/>
          </p:nvPr>
        </p:nvSpPr>
        <p:spPr>
          <a:xfrm>
            <a:off x="838200" y="3640508"/>
            <a:ext cx="10515600" cy="2536500"/>
          </a:xfrm>
          <a:prstGeom prst="rect">
            <a:avLst/>
          </a:prstGeom>
          <a:noFill/>
          <a:ln>
            <a:noFill/>
          </a:ln>
        </p:spPr>
        <p:txBody>
          <a:bodyPr spcFirstLastPara="1" wrap="square" lIns="91425" tIns="45700" rIns="91425" bIns="45700" anchor="t" anchorCtr="0">
            <a:normAutofit/>
          </a:bodyPr>
          <a:lstStyle>
            <a:lvl1pPr marL="457200" lvl="0" indent="-349250" algn="l" rtl="0">
              <a:lnSpc>
                <a:spcPct val="90000"/>
              </a:lnSpc>
              <a:spcBef>
                <a:spcPts val="1100"/>
              </a:spcBef>
              <a:spcAft>
                <a:spcPts val="0"/>
              </a:spcAft>
              <a:buClr>
                <a:schemeClr val="dk1"/>
              </a:buClr>
              <a:buSzPts val="1900"/>
              <a:buChar char="•"/>
              <a:defRPr/>
            </a:lvl1pPr>
            <a:lvl2pPr marL="914400" lvl="1" indent="-349250" algn="l" rtl="0">
              <a:lnSpc>
                <a:spcPct val="90000"/>
              </a:lnSpc>
              <a:spcBef>
                <a:spcPts val="500"/>
              </a:spcBef>
              <a:spcAft>
                <a:spcPts val="0"/>
              </a:spcAft>
              <a:buClr>
                <a:schemeClr val="dk1"/>
              </a:buClr>
              <a:buSzPts val="1900"/>
              <a:buChar char="•"/>
              <a:defRPr/>
            </a:lvl2pPr>
            <a:lvl3pPr marL="1371600" lvl="2" indent="-349250" algn="l" rtl="0">
              <a:lnSpc>
                <a:spcPct val="90000"/>
              </a:lnSpc>
              <a:spcBef>
                <a:spcPts val="500"/>
              </a:spcBef>
              <a:spcAft>
                <a:spcPts val="0"/>
              </a:spcAft>
              <a:buClr>
                <a:schemeClr val="dk1"/>
              </a:buClr>
              <a:buSzPts val="1900"/>
              <a:buChar char="•"/>
              <a:defRPr/>
            </a:lvl3pPr>
            <a:lvl4pPr marL="1828800" lvl="3" indent="-349250" algn="l" rtl="0">
              <a:lnSpc>
                <a:spcPct val="90000"/>
              </a:lnSpc>
              <a:spcBef>
                <a:spcPts val="500"/>
              </a:spcBef>
              <a:spcAft>
                <a:spcPts val="0"/>
              </a:spcAft>
              <a:buClr>
                <a:schemeClr val="dk1"/>
              </a:buClr>
              <a:buSzPts val="1900"/>
              <a:buChar char="•"/>
              <a:defRPr/>
            </a:lvl4pPr>
            <a:lvl5pPr marL="2286000" lvl="4" indent="-349250" algn="l" rtl="0">
              <a:lnSpc>
                <a:spcPct val="90000"/>
              </a:lnSpc>
              <a:spcBef>
                <a:spcPts val="500"/>
              </a:spcBef>
              <a:spcAft>
                <a:spcPts val="0"/>
              </a:spcAft>
              <a:buClr>
                <a:schemeClr val="dk1"/>
              </a:buClr>
              <a:buSzPts val="1900"/>
              <a:buChar char="•"/>
              <a:defRPr/>
            </a:lvl5pPr>
            <a:lvl6pPr marL="2743200" lvl="5" indent="-349250" algn="l" rtl="0">
              <a:lnSpc>
                <a:spcPct val="90000"/>
              </a:lnSpc>
              <a:spcBef>
                <a:spcPts val="500"/>
              </a:spcBef>
              <a:spcAft>
                <a:spcPts val="0"/>
              </a:spcAft>
              <a:buClr>
                <a:schemeClr val="dk1"/>
              </a:buClr>
              <a:buSzPts val="1900"/>
              <a:buChar char="•"/>
              <a:defRPr/>
            </a:lvl6pPr>
            <a:lvl7pPr marL="3200400" lvl="6" indent="-349250" algn="l" rtl="0">
              <a:lnSpc>
                <a:spcPct val="90000"/>
              </a:lnSpc>
              <a:spcBef>
                <a:spcPts val="500"/>
              </a:spcBef>
              <a:spcAft>
                <a:spcPts val="0"/>
              </a:spcAft>
              <a:buClr>
                <a:schemeClr val="dk1"/>
              </a:buClr>
              <a:buSzPts val="1900"/>
              <a:buChar char="•"/>
              <a:defRPr/>
            </a:lvl7pPr>
            <a:lvl8pPr marL="3657600" lvl="7" indent="-349250" algn="l" rtl="0">
              <a:lnSpc>
                <a:spcPct val="90000"/>
              </a:lnSpc>
              <a:spcBef>
                <a:spcPts val="500"/>
              </a:spcBef>
              <a:spcAft>
                <a:spcPts val="0"/>
              </a:spcAft>
              <a:buClr>
                <a:schemeClr val="dk1"/>
              </a:buClr>
              <a:buSzPts val="1900"/>
              <a:buChar char="•"/>
              <a:defRPr/>
            </a:lvl8pPr>
            <a:lvl9pPr marL="4114800" lvl="8" indent="-349250" algn="l" rtl="0">
              <a:lnSpc>
                <a:spcPct val="90000"/>
              </a:lnSpc>
              <a:spcBef>
                <a:spcPts val="500"/>
              </a:spcBef>
              <a:spcAft>
                <a:spcPts val="0"/>
              </a:spcAft>
              <a:buClr>
                <a:schemeClr val="dk1"/>
              </a:buClr>
              <a:buSzPts val="1900"/>
              <a:buChar char="•"/>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a:blip r:embed="rId15">
            <a:alphaModFix/>
          </a:blip>
          <a:stretch>
            <a:fillRect/>
          </a:stretch>
        </a:blipFill>
        <a:effectLst/>
      </p:bgPr>
    </p:bg>
    <p:spTree>
      <p:nvGrpSpPr>
        <p:cNvPr id="1" name="Shape 5"/>
        <p:cNvGrpSpPr/>
        <p:nvPr/>
      </p:nvGrpSpPr>
      <p:grpSpPr>
        <a:xfrm>
          <a:off x="0" y="0"/>
          <a:ext cx="0" cy="0"/>
          <a:chOff x="0" y="0"/>
          <a:chExt cx="0" cy="0"/>
        </a:xfrm>
      </p:grpSpPr>
      <p:sp>
        <p:nvSpPr>
          <p:cNvPr id="6" name="Google Shape;6;p5"/>
          <p:cNvSpPr txBox="1">
            <a:spLocks noGrp="1"/>
          </p:cNvSpPr>
          <p:nvPr>
            <p:ph type="title"/>
          </p:nvPr>
        </p:nvSpPr>
        <p:spPr>
          <a:xfrm>
            <a:off x="2496065" y="808383"/>
            <a:ext cx="8857735" cy="727245"/>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rgbClr val="2D2C5A"/>
              </a:buClr>
              <a:buSzPts val="4000"/>
              <a:buFont typeface="Calibri"/>
              <a:buNone/>
              <a:defRPr sz="4000" b="0" i="0" u="none" strike="noStrike" cap="none">
                <a:solidFill>
                  <a:srgbClr val="2D2C5A"/>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 name="Google Shape;7;p5"/>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Calibri"/>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Calibri"/>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Calibri"/>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Calibri"/>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Calibri"/>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 name="Google Shape;8;p5"/>
          <p:cNvSpPr txBox="1">
            <a:spLocks noGrp="1"/>
          </p:cNvSpPr>
          <p:nvPr>
            <p:ph type="dt" idx="10"/>
          </p:nvPr>
        </p:nvSpPr>
        <p:spPr>
          <a:xfrm>
            <a:off x="838200" y="6492274"/>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9" name="Google Shape;9;p5"/>
          <p:cNvSpPr txBox="1">
            <a:spLocks noGrp="1"/>
          </p:cNvSpPr>
          <p:nvPr>
            <p:ph type="ftr" idx="11"/>
          </p:nvPr>
        </p:nvSpPr>
        <p:spPr>
          <a:xfrm>
            <a:off x="4038600" y="6466960"/>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0" name="Google Shape;10;p5"/>
          <p:cNvSpPr txBox="1">
            <a:spLocks noGrp="1"/>
          </p:cNvSpPr>
          <p:nvPr>
            <p:ph type="sldNum" idx="12"/>
          </p:nvPr>
        </p:nvSpPr>
        <p:spPr>
          <a:xfrm>
            <a:off x="8610600" y="6492274"/>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it-IT"/>
              <a:t>‹N›</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12.xml"/><Relationship Id="rId5" Type="http://schemas.openxmlformats.org/officeDocument/2006/relationships/image" Target="../media/image15.jpg"/><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12.xml"/><Relationship Id="rId4" Type="http://schemas.openxmlformats.org/officeDocument/2006/relationships/hyperlink" Target="http://rd-alliance.github.io/metadata-directory/"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12.xml"/><Relationship Id="rId6" Type="http://schemas.openxmlformats.org/officeDocument/2006/relationships/hyperlink" Target="https://bartoc.org/" TargetMode="External"/><Relationship Id="rId5" Type="http://schemas.openxmlformats.org/officeDocument/2006/relationships/image" Target="../media/image18.png"/><Relationship Id="rId4" Type="http://schemas.openxmlformats.org/officeDocument/2006/relationships/hyperlink" Target="https://drive.google.com/drive/folders/1_MXFhrzKVuKjoytVf7wh5Pndp-BAWAA1"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4.xml"/><Relationship Id="rId1" Type="http://schemas.openxmlformats.org/officeDocument/2006/relationships/slideLayout" Target="../slideLayouts/slideLayout11.xml"/><Relationship Id="rId4" Type="http://schemas.openxmlformats.org/officeDocument/2006/relationships/hyperlink" Target="https://www.ebi.ac.uk/about/news/announcements/open-data-sharing-accelerates-covid-19-research"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5.xml"/><Relationship Id="rId1" Type="http://schemas.openxmlformats.org/officeDocument/2006/relationships/slideLayout" Target="../slideLayouts/slideLayout8.xml"/><Relationship Id="rId5" Type="http://schemas.openxmlformats.org/officeDocument/2006/relationships/image" Target="../media/image22.gif"/><Relationship Id="rId4" Type="http://schemas.openxmlformats.org/officeDocument/2006/relationships/hyperlink" Target="https://fair-impact.eu/"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6.xml"/><Relationship Id="rId1" Type="http://schemas.openxmlformats.org/officeDocument/2006/relationships/slideLayout" Target="../slideLayouts/slideLayout3.xml"/><Relationship Id="rId6" Type="http://schemas.openxmlformats.org/officeDocument/2006/relationships/image" Target="../media/image24.png"/><Relationship Id="rId5" Type="http://schemas.openxmlformats.org/officeDocument/2006/relationships/hyperlink" Target="https://doi.org/10.5281/zenodo.7276050" TargetMode="External"/><Relationship Id="rId4" Type="http://schemas.openxmlformats.org/officeDocument/2006/relationships/hyperlink" Target="mailto:davidson@glasgow.ac.uk" TargetMode="Externa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3" Type="http://schemas.openxmlformats.org/officeDocument/2006/relationships/hyperlink" Target="https://research-and-innovation.ec.europa.eu/news/all-research-and-innovation-news/ec-kicked-study-will-provide-full-characterisation-european-research-data-landscape-2021-06-22_en" TargetMode="External"/><Relationship Id="rId2" Type="http://schemas.openxmlformats.org/officeDocument/2006/relationships/notesSlide" Target="../notesSlides/notesSlide4.xml"/><Relationship Id="rId1" Type="http://schemas.openxmlformats.org/officeDocument/2006/relationships/slideLayout" Target="../slideLayouts/slideLayout10.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hyperlink" Target="https://www.dtls.nl/fair-data/data-stewardship/" TargetMode="External"/><Relationship Id="rId2" Type="http://schemas.openxmlformats.org/officeDocument/2006/relationships/notesSlide" Target="../notesSlides/notesSlide5.xml"/><Relationship Id="rId1" Type="http://schemas.openxmlformats.org/officeDocument/2006/relationships/slideLayout" Target="../slideLayouts/slideLayout10.xml"/><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hyperlink" Target="http://accelerate.theodi.org/" TargetMode="External"/><Relationship Id="rId2" Type="http://schemas.openxmlformats.org/officeDocument/2006/relationships/notesSlide" Target="../notesSlides/notesSlide6.xml"/><Relationship Id="rId1" Type="http://schemas.openxmlformats.org/officeDocument/2006/relationships/slideLayout" Target="../slideLayouts/slideLayout11.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hyperlink" Target="https://libcal.ucc.ie/calendar/librarytraining/RDMSupport" TargetMode="External"/><Relationship Id="rId2" Type="http://schemas.openxmlformats.org/officeDocument/2006/relationships/notesSlide" Target="../notesSlides/notesSlide7.xml"/><Relationship Id="rId1" Type="http://schemas.openxmlformats.org/officeDocument/2006/relationships/slideLayout" Target="../slideLayouts/slideLayout11.xml"/><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11.xml"/><Relationship Id="rId4" Type="http://schemas.openxmlformats.org/officeDocument/2006/relationships/hyperlink" Target="https://dmponline.dcc.ac.uk/"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11.xml"/><Relationship Id="rId4" Type="http://schemas.openxmlformats.org/officeDocument/2006/relationships/hyperlink" Target="https://www.slideshare.net/sjDCC/what-it-means-to-be-fair?" TargetMode="Externa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78"/>
        <p:cNvGrpSpPr/>
        <p:nvPr/>
      </p:nvGrpSpPr>
      <p:grpSpPr>
        <a:xfrm>
          <a:off x="0" y="0"/>
          <a:ext cx="0" cy="0"/>
          <a:chOff x="0" y="0"/>
          <a:chExt cx="0" cy="0"/>
        </a:xfrm>
      </p:grpSpPr>
      <p:sp>
        <p:nvSpPr>
          <p:cNvPr id="79" name="Google Shape;79;p1"/>
          <p:cNvSpPr txBox="1">
            <a:spLocks noGrp="1"/>
          </p:cNvSpPr>
          <p:nvPr>
            <p:ph type="ctrTitle"/>
          </p:nvPr>
        </p:nvSpPr>
        <p:spPr>
          <a:xfrm>
            <a:off x="6900875" y="1850074"/>
            <a:ext cx="5012700" cy="2387700"/>
          </a:xfrm>
          <a:prstGeom prst="rect">
            <a:avLst/>
          </a:prstGeom>
          <a:noFill/>
          <a:ln>
            <a:noFill/>
          </a:ln>
        </p:spPr>
        <p:txBody>
          <a:bodyPr spcFirstLastPara="1" wrap="square" lIns="91425" tIns="45700" rIns="91425" bIns="45700" anchor="b" anchorCtr="0">
            <a:normAutofit/>
          </a:bodyPr>
          <a:lstStyle/>
          <a:p>
            <a:pPr marL="0" lvl="0" indent="0" algn="r" rtl="0">
              <a:spcBef>
                <a:spcPts val="0"/>
              </a:spcBef>
              <a:spcAft>
                <a:spcPts val="0"/>
              </a:spcAft>
              <a:buClr>
                <a:srgbClr val="71A3D8"/>
              </a:buClr>
              <a:buSzPts val="3000"/>
              <a:buFont typeface="Calibri"/>
              <a:buNone/>
            </a:pPr>
            <a:r>
              <a:rPr lang="it-IT"/>
              <a:t>Key messages about open and FAIR data and RDM</a:t>
            </a:r>
            <a:endParaRPr sz="5000"/>
          </a:p>
        </p:txBody>
      </p:sp>
      <p:sp>
        <p:nvSpPr>
          <p:cNvPr id="80" name="Google Shape;80;p1"/>
          <p:cNvSpPr txBox="1">
            <a:spLocks noGrp="1"/>
          </p:cNvSpPr>
          <p:nvPr>
            <p:ph type="subTitle" idx="1"/>
          </p:nvPr>
        </p:nvSpPr>
        <p:spPr>
          <a:xfrm>
            <a:off x="6918350" y="4483740"/>
            <a:ext cx="4995300" cy="1226100"/>
          </a:xfrm>
          <a:prstGeom prst="rect">
            <a:avLst/>
          </a:prstGeom>
          <a:noFill/>
          <a:ln>
            <a:noFill/>
          </a:ln>
        </p:spPr>
        <p:txBody>
          <a:bodyPr spcFirstLastPara="1" wrap="square" lIns="91425" tIns="45700" rIns="91425" bIns="45700" anchor="t" anchorCtr="0">
            <a:normAutofit/>
          </a:bodyPr>
          <a:lstStyle/>
          <a:p>
            <a:pPr marL="0" lvl="0" indent="0" algn="r" rtl="0">
              <a:lnSpc>
                <a:spcPct val="90000"/>
              </a:lnSpc>
              <a:spcBef>
                <a:spcPts val="0"/>
              </a:spcBef>
              <a:spcAft>
                <a:spcPts val="0"/>
              </a:spcAft>
              <a:buClr>
                <a:srgbClr val="6C707C"/>
              </a:buClr>
              <a:buSzPts val="2400"/>
              <a:buFont typeface="Calibri"/>
              <a:buNone/>
            </a:pPr>
            <a:r>
              <a:rPr lang="it-IT"/>
              <a:t>Joy Davidson, DCC</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sp>
        <p:nvSpPr>
          <p:cNvPr id="168" name="Google Shape;168;g17c52299644_0_108"/>
          <p:cNvSpPr txBox="1">
            <a:spLocks noGrp="1"/>
          </p:cNvSpPr>
          <p:nvPr>
            <p:ph type="title"/>
          </p:nvPr>
        </p:nvSpPr>
        <p:spPr>
          <a:xfrm>
            <a:off x="4135682" y="113565"/>
            <a:ext cx="11151300" cy="6840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3600"/>
              <a:buNone/>
            </a:pPr>
            <a:r>
              <a:rPr lang="it-IT" sz="3900" b="1">
                <a:solidFill>
                  <a:schemeClr val="dk1"/>
                </a:solidFill>
              </a:rPr>
              <a:t>Make use of a data repository</a:t>
            </a:r>
            <a:endParaRPr sz="3900" b="1">
              <a:solidFill>
                <a:schemeClr val="dk1"/>
              </a:solidFill>
            </a:endParaRPr>
          </a:p>
        </p:txBody>
      </p:sp>
      <p:pic>
        <p:nvPicPr>
          <p:cNvPr id="169" name="Google Shape;169;g17c52299644_0_108"/>
          <p:cNvPicPr preferRelativeResize="0"/>
          <p:nvPr/>
        </p:nvPicPr>
        <p:blipFill rotWithShape="1">
          <a:blip r:embed="rId3">
            <a:alphaModFix/>
          </a:blip>
          <a:srcRect/>
          <a:stretch/>
        </p:blipFill>
        <p:spPr>
          <a:xfrm>
            <a:off x="532275" y="1190151"/>
            <a:ext cx="4184674" cy="3076126"/>
          </a:xfrm>
          <a:prstGeom prst="rect">
            <a:avLst/>
          </a:prstGeom>
          <a:noFill/>
          <a:ln>
            <a:noFill/>
          </a:ln>
        </p:spPr>
      </p:pic>
      <p:sp>
        <p:nvSpPr>
          <p:cNvPr id="170" name="Google Shape;170;g17c52299644_0_108"/>
          <p:cNvSpPr txBox="1"/>
          <p:nvPr/>
        </p:nvSpPr>
        <p:spPr>
          <a:xfrm>
            <a:off x="4827101" y="1190150"/>
            <a:ext cx="6495600" cy="2170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700"/>
              <a:buFont typeface="Arial"/>
              <a:buNone/>
            </a:pPr>
            <a:r>
              <a:rPr lang="it-IT" sz="2700" b="0" i="0" u="none" strike="noStrike" cap="none">
                <a:solidFill>
                  <a:srgbClr val="000000"/>
                </a:solidFill>
                <a:latin typeface="Arial"/>
                <a:ea typeface="Arial"/>
                <a:cs typeface="Arial"/>
                <a:sym typeface="Arial"/>
              </a:rPr>
              <a:t>Preferred repositories:</a:t>
            </a:r>
            <a:endParaRPr sz="15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700"/>
              <a:buFont typeface="Arial"/>
              <a:buNone/>
            </a:pPr>
            <a:endParaRPr sz="27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700"/>
              <a:buFont typeface="Arial"/>
              <a:buNone/>
            </a:pPr>
            <a:r>
              <a:rPr lang="it-IT" sz="2700" b="0" i="0" u="none" strike="noStrike" cap="none">
                <a:solidFill>
                  <a:srgbClr val="000000"/>
                </a:solidFill>
                <a:latin typeface="Arial"/>
                <a:ea typeface="Arial"/>
                <a:cs typeface="Arial"/>
                <a:sym typeface="Arial"/>
              </a:rPr>
              <a:t>1. Domain specific</a:t>
            </a:r>
            <a:endParaRPr sz="27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700"/>
              <a:buFont typeface="Arial"/>
              <a:buNone/>
            </a:pPr>
            <a:r>
              <a:rPr lang="it-IT" sz="2700" b="0" i="0" u="none" strike="noStrike" cap="none">
                <a:solidFill>
                  <a:srgbClr val="000000"/>
                </a:solidFill>
                <a:latin typeface="Arial"/>
                <a:ea typeface="Arial"/>
                <a:cs typeface="Arial"/>
                <a:sym typeface="Arial"/>
              </a:rPr>
              <a:t>2. Institutional </a:t>
            </a:r>
            <a:endParaRPr sz="27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700"/>
              <a:buFont typeface="Arial"/>
              <a:buNone/>
            </a:pPr>
            <a:r>
              <a:rPr lang="it-IT" sz="2700" b="0" i="0" u="none" strike="noStrike" cap="none">
                <a:solidFill>
                  <a:srgbClr val="000000"/>
                </a:solidFill>
                <a:latin typeface="Arial"/>
                <a:ea typeface="Arial"/>
                <a:cs typeface="Arial"/>
                <a:sym typeface="Arial"/>
              </a:rPr>
              <a:t>3. Generalist (Zenodo, figshare)</a:t>
            </a:r>
            <a:endParaRPr sz="1500" b="0" i="0" u="none" strike="noStrike" cap="none">
              <a:solidFill>
                <a:srgbClr val="000000"/>
              </a:solidFill>
              <a:latin typeface="Arial"/>
              <a:ea typeface="Arial"/>
              <a:cs typeface="Arial"/>
              <a:sym typeface="Arial"/>
            </a:endParaRPr>
          </a:p>
        </p:txBody>
      </p:sp>
      <p:sp>
        <p:nvSpPr>
          <p:cNvPr id="171" name="Google Shape;171;g17c52299644_0_108"/>
          <p:cNvSpPr/>
          <p:nvPr/>
        </p:nvSpPr>
        <p:spPr>
          <a:xfrm>
            <a:off x="811663" y="5520310"/>
            <a:ext cx="7946400" cy="5847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3200"/>
              <a:buFont typeface="Arial"/>
              <a:buNone/>
            </a:pPr>
            <a:r>
              <a:rPr lang="it-IT" sz="3200" b="1">
                <a:solidFill>
                  <a:srgbClr val="1F3864"/>
                </a:solidFill>
              </a:rPr>
              <a:t>Look for suitable options in re3data.org </a:t>
            </a:r>
            <a:r>
              <a:rPr lang="it-IT" sz="3200" b="1">
                <a:solidFill>
                  <a:srgbClr val="ED7C00"/>
                </a:solidFill>
              </a:rPr>
              <a:t> </a:t>
            </a:r>
            <a:endParaRPr sz="1500" b="0" i="0" u="none" strike="noStrike" cap="none">
              <a:solidFill>
                <a:srgbClr val="000000"/>
              </a:solidFill>
              <a:latin typeface="Arial"/>
              <a:ea typeface="Arial"/>
              <a:cs typeface="Arial"/>
              <a:sym typeface="Arial"/>
            </a:endParaRPr>
          </a:p>
        </p:txBody>
      </p:sp>
      <p:pic>
        <p:nvPicPr>
          <p:cNvPr id="172" name="Google Shape;172;g17c52299644_0_108"/>
          <p:cNvPicPr preferRelativeResize="0"/>
          <p:nvPr/>
        </p:nvPicPr>
        <p:blipFill rotWithShape="1">
          <a:blip r:embed="rId4">
            <a:alphaModFix/>
          </a:blip>
          <a:srcRect/>
          <a:stretch/>
        </p:blipFill>
        <p:spPr>
          <a:xfrm>
            <a:off x="5297626" y="3983402"/>
            <a:ext cx="3581072" cy="1010500"/>
          </a:xfrm>
          <a:prstGeom prst="rect">
            <a:avLst/>
          </a:prstGeom>
          <a:noFill/>
          <a:ln>
            <a:noFill/>
          </a:ln>
        </p:spPr>
      </p:pic>
      <p:pic>
        <p:nvPicPr>
          <p:cNvPr id="173" name="Google Shape;173;g17c52299644_0_108" descr="res3data categories"/>
          <p:cNvPicPr preferRelativeResize="0"/>
          <p:nvPr/>
        </p:nvPicPr>
        <p:blipFill rotWithShape="1">
          <a:blip r:embed="rId5">
            <a:alphaModFix/>
          </a:blip>
          <a:srcRect r="15411"/>
          <a:stretch/>
        </p:blipFill>
        <p:spPr>
          <a:xfrm>
            <a:off x="9096134" y="3831285"/>
            <a:ext cx="2845367" cy="2548147"/>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sp>
        <p:nvSpPr>
          <p:cNvPr id="179" name="Google Shape;179;g17c52299644_0_118"/>
          <p:cNvSpPr txBox="1">
            <a:spLocks noGrp="1"/>
          </p:cNvSpPr>
          <p:nvPr>
            <p:ph type="title"/>
          </p:nvPr>
        </p:nvSpPr>
        <p:spPr>
          <a:xfrm>
            <a:off x="3974682" y="98747"/>
            <a:ext cx="11151300" cy="6840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3600"/>
              <a:buNone/>
            </a:pPr>
            <a:r>
              <a:rPr lang="it-IT" sz="3900" b="1">
                <a:solidFill>
                  <a:schemeClr val="dk1"/>
                </a:solidFill>
              </a:rPr>
              <a:t>Provide metadata descriptions </a:t>
            </a:r>
            <a:endParaRPr sz="3900" b="1">
              <a:solidFill>
                <a:schemeClr val="dk1"/>
              </a:solidFill>
            </a:endParaRPr>
          </a:p>
        </p:txBody>
      </p:sp>
      <p:pic>
        <p:nvPicPr>
          <p:cNvPr id="180" name="Google Shape;180;g17c52299644_0_118"/>
          <p:cNvPicPr preferRelativeResize="0"/>
          <p:nvPr/>
        </p:nvPicPr>
        <p:blipFill rotWithShape="1">
          <a:blip r:embed="rId3">
            <a:alphaModFix/>
          </a:blip>
          <a:srcRect l="3588" t="9235" r="5328" b="12363"/>
          <a:stretch/>
        </p:blipFill>
        <p:spPr>
          <a:xfrm>
            <a:off x="576124" y="807076"/>
            <a:ext cx="8171999" cy="5243850"/>
          </a:xfrm>
          <a:prstGeom prst="rect">
            <a:avLst/>
          </a:prstGeom>
          <a:noFill/>
          <a:ln>
            <a:noFill/>
          </a:ln>
        </p:spPr>
      </p:pic>
      <p:sp>
        <p:nvSpPr>
          <p:cNvPr id="181" name="Google Shape;181;g17c52299644_0_118"/>
          <p:cNvSpPr txBox="1"/>
          <p:nvPr/>
        </p:nvSpPr>
        <p:spPr>
          <a:xfrm>
            <a:off x="8915400" y="4045775"/>
            <a:ext cx="3000000" cy="14775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it-IT" sz="2800">
                <a:latin typeface="Calibri"/>
                <a:ea typeface="Calibri"/>
                <a:cs typeface="Calibri"/>
                <a:sym typeface="Calibri"/>
              </a:rPr>
              <a:t>RDA Metadata Standards Directory </a:t>
            </a:r>
            <a:endParaRPr sz="2800">
              <a:latin typeface="Calibri"/>
              <a:ea typeface="Calibri"/>
              <a:cs typeface="Calibri"/>
              <a:sym typeface="Calibri"/>
            </a:endParaRPr>
          </a:p>
        </p:txBody>
      </p:sp>
      <p:sp>
        <p:nvSpPr>
          <p:cNvPr id="182" name="Google Shape;182;g17c52299644_0_118"/>
          <p:cNvSpPr txBox="1"/>
          <p:nvPr/>
        </p:nvSpPr>
        <p:spPr>
          <a:xfrm>
            <a:off x="8915400" y="5435325"/>
            <a:ext cx="3000000" cy="6156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t-IT" u="sng">
                <a:solidFill>
                  <a:schemeClr val="hlink"/>
                </a:solidFill>
                <a:hlinkClick r:id="rId4"/>
              </a:rPr>
              <a:t>http://rd-alliance.github.io/metadata-directory/</a:t>
            </a:r>
            <a:r>
              <a:rPr lang="it-IT"/>
              <a:t> </a:t>
            </a:r>
            <a:endParaRPr/>
          </a:p>
        </p:txBody>
      </p:sp>
      <p:sp>
        <p:nvSpPr>
          <p:cNvPr id="183" name="Google Shape;183;g17c52299644_0_118"/>
          <p:cNvSpPr txBox="1"/>
          <p:nvPr/>
        </p:nvSpPr>
        <p:spPr>
          <a:xfrm>
            <a:off x="8774400" y="1372550"/>
            <a:ext cx="3282000" cy="1154400"/>
          </a:xfrm>
          <a:prstGeom prst="rect">
            <a:avLst/>
          </a:prstGeom>
          <a:noFill/>
          <a:ln>
            <a:noFill/>
          </a:ln>
        </p:spPr>
        <p:txBody>
          <a:bodyPr spcFirstLastPara="1" wrap="square" lIns="91425" tIns="91425" rIns="91425" bIns="91425" anchor="t" anchorCtr="0">
            <a:spAutoFit/>
          </a:bodyPr>
          <a:lstStyle/>
          <a:p>
            <a:pPr marL="457200" lvl="0" indent="-361950" algn="l" rtl="0">
              <a:spcBef>
                <a:spcPts val="0"/>
              </a:spcBef>
              <a:spcAft>
                <a:spcPts val="0"/>
              </a:spcAft>
              <a:buSzPts val="2100"/>
              <a:buFont typeface="Calibri"/>
              <a:buChar char="●"/>
            </a:pPr>
            <a:r>
              <a:rPr lang="it-IT" sz="2100">
                <a:latin typeface="Calibri"/>
                <a:ea typeface="Calibri"/>
                <a:cs typeface="Calibri"/>
                <a:sym typeface="Calibri"/>
              </a:rPr>
              <a:t>Use existing standards</a:t>
            </a:r>
            <a:endParaRPr sz="2100">
              <a:latin typeface="Calibri"/>
              <a:ea typeface="Calibri"/>
              <a:cs typeface="Calibri"/>
              <a:sym typeface="Calibri"/>
            </a:endParaRPr>
          </a:p>
          <a:p>
            <a:pPr marL="457200" lvl="0" indent="-361950" algn="l" rtl="0">
              <a:spcBef>
                <a:spcPts val="0"/>
              </a:spcBef>
              <a:spcAft>
                <a:spcPts val="0"/>
              </a:spcAft>
              <a:buSzPts val="2100"/>
              <a:buFont typeface="Calibri"/>
              <a:buChar char="●"/>
            </a:pPr>
            <a:r>
              <a:rPr lang="it-IT" sz="2100">
                <a:latin typeface="Calibri"/>
                <a:ea typeface="Calibri"/>
                <a:cs typeface="Calibri"/>
                <a:sym typeface="Calibri"/>
              </a:rPr>
              <a:t>Descriptions for both humans and machines </a:t>
            </a:r>
            <a:endParaRPr sz="2100">
              <a:latin typeface="Calibri"/>
              <a:ea typeface="Calibri"/>
              <a:cs typeface="Calibri"/>
              <a:sym typeface="Calibri"/>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Google Shape;189;g17c52299644_0_125"/>
          <p:cNvSpPr txBox="1">
            <a:spLocks noGrp="1"/>
          </p:cNvSpPr>
          <p:nvPr>
            <p:ph type="title"/>
          </p:nvPr>
        </p:nvSpPr>
        <p:spPr>
          <a:xfrm>
            <a:off x="4250560" y="50435"/>
            <a:ext cx="11151300" cy="684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SzPts val="3600"/>
              <a:buNone/>
            </a:pPr>
            <a:r>
              <a:rPr lang="it-IT" sz="3900" b="1">
                <a:solidFill>
                  <a:schemeClr val="dk1"/>
                </a:solidFill>
              </a:rPr>
              <a:t>Support interoperability </a:t>
            </a:r>
            <a:endParaRPr sz="3900" b="1">
              <a:solidFill>
                <a:schemeClr val="dk1"/>
              </a:solidFill>
            </a:endParaRPr>
          </a:p>
        </p:txBody>
      </p:sp>
      <p:sp>
        <p:nvSpPr>
          <p:cNvPr id="190" name="Google Shape;190;g17c52299644_0_125"/>
          <p:cNvSpPr txBox="1">
            <a:spLocks noGrp="1"/>
          </p:cNvSpPr>
          <p:nvPr>
            <p:ph type="sldNum" idx="12"/>
          </p:nvPr>
        </p:nvSpPr>
        <p:spPr>
          <a:xfrm>
            <a:off x="22647" y="4894547"/>
            <a:ext cx="736500" cy="2739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it-IT"/>
              <a:t>12</a:t>
            </a:fld>
            <a:endParaRPr/>
          </a:p>
        </p:txBody>
      </p:sp>
      <p:sp>
        <p:nvSpPr>
          <p:cNvPr id="191" name="Google Shape;191;g17c52299644_0_125"/>
          <p:cNvSpPr txBox="1"/>
          <p:nvPr/>
        </p:nvSpPr>
        <p:spPr>
          <a:xfrm>
            <a:off x="1525498" y="893450"/>
            <a:ext cx="9141000" cy="5232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800"/>
              <a:buFont typeface="Arial"/>
              <a:buNone/>
            </a:pPr>
            <a:r>
              <a:rPr lang="it-IT" sz="2800" b="1">
                <a:solidFill>
                  <a:srgbClr val="1F3864"/>
                </a:solidFill>
                <a:latin typeface="Calibri"/>
                <a:ea typeface="Calibri"/>
                <a:cs typeface="Calibri"/>
                <a:sym typeface="Calibri"/>
              </a:rPr>
              <a:t>Make </a:t>
            </a:r>
            <a:r>
              <a:rPr lang="it-IT" sz="2800" b="1" i="0" u="none" strike="noStrike" cap="none">
                <a:solidFill>
                  <a:srgbClr val="1F3864"/>
                </a:solidFill>
                <a:latin typeface="Calibri"/>
                <a:ea typeface="Calibri"/>
                <a:cs typeface="Calibri"/>
                <a:sym typeface="Calibri"/>
              </a:rPr>
              <a:t>controlled vocabularies</a:t>
            </a:r>
            <a:r>
              <a:rPr lang="it-IT" sz="2800" b="1">
                <a:solidFill>
                  <a:srgbClr val="1F3864"/>
                </a:solidFill>
                <a:latin typeface="Calibri"/>
                <a:ea typeface="Calibri"/>
                <a:cs typeface="Calibri"/>
                <a:sym typeface="Calibri"/>
              </a:rPr>
              <a:t> and</a:t>
            </a:r>
            <a:r>
              <a:rPr lang="it-IT" sz="2800" b="1" i="0" u="none" strike="noStrike" cap="none">
                <a:solidFill>
                  <a:srgbClr val="1F3864"/>
                </a:solidFill>
                <a:latin typeface="Calibri"/>
                <a:ea typeface="Calibri"/>
                <a:cs typeface="Calibri"/>
                <a:sym typeface="Calibri"/>
              </a:rPr>
              <a:t> ontologies</a:t>
            </a:r>
            <a:endParaRPr sz="1500" b="0" i="0" u="none" strike="noStrike" cap="none">
              <a:solidFill>
                <a:srgbClr val="000000"/>
              </a:solidFill>
              <a:latin typeface="Arial"/>
              <a:ea typeface="Arial"/>
              <a:cs typeface="Arial"/>
              <a:sym typeface="Arial"/>
            </a:endParaRPr>
          </a:p>
        </p:txBody>
      </p:sp>
      <p:pic>
        <p:nvPicPr>
          <p:cNvPr id="192" name="Google Shape;192;g17c52299644_0_125" descr="A screenshot of a cell phone&#10;&#10;Description automatically generated"/>
          <p:cNvPicPr preferRelativeResize="0"/>
          <p:nvPr/>
        </p:nvPicPr>
        <p:blipFill rotWithShape="1">
          <a:blip r:embed="rId3">
            <a:alphaModFix/>
          </a:blip>
          <a:srcRect t="15789"/>
          <a:stretch/>
        </p:blipFill>
        <p:spPr>
          <a:xfrm>
            <a:off x="99625" y="1492963"/>
            <a:ext cx="7226726" cy="3958025"/>
          </a:xfrm>
          <a:prstGeom prst="rect">
            <a:avLst/>
          </a:prstGeom>
          <a:noFill/>
          <a:ln>
            <a:noFill/>
          </a:ln>
        </p:spPr>
      </p:pic>
      <p:sp>
        <p:nvSpPr>
          <p:cNvPr id="193" name="Google Shape;193;g17c52299644_0_125"/>
          <p:cNvSpPr/>
          <p:nvPr/>
        </p:nvSpPr>
        <p:spPr>
          <a:xfrm>
            <a:off x="-126609" y="5527337"/>
            <a:ext cx="6414900" cy="400500"/>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rgbClr val="000000"/>
              </a:buClr>
              <a:buSzPts val="1100"/>
              <a:buFont typeface="Arial"/>
              <a:buNone/>
            </a:pPr>
            <a:r>
              <a:rPr lang="it-IT" sz="1100" b="0" i="0" u="none" strike="noStrike" cap="none">
                <a:solidFill>
                  <a:srgbClr val="000000"/>
                </a:solidFill>
                <a:latin typeface="Arial"/>
                <a:ea typeface="Arial"/>
                <a:cs typeface="Arial"/>
                <a:sym typeface="Arial"/>
              </a:rPr>
              <a:t>Slides from ‘An Introduction to Research Data Management, FAIR and Open Data’, S. Venkataraman. </a:t>
            </a:r>
            <a:r>
              <a:rPr lang="it-IT" sz="1100" b="0" i="0" u="sng" strike="noStrike" cap="none">
                <a:solidFill>
                  <a:srgbClr val="000000"/>
                </a:solidFill>
                <a:latin typeface="Arial"/>
                <a:ea typeface="Arial"/>
                <a:cs typeface="Arial"/>
                <a:sym typeface="Arial"/>
                <a:hlinkClick r:id="rId4">
                  <a:extLst>
                    <a:ext uri="{A12FA001-AC4F-418D-AE19-62706E023703}">
                      <ahyp:hlinkClr xmlns:ahyp="http://schemas.microsoft.com/office/drawing/2018/hyperlinkcolor" val="tx"/>
                    </a:ext>
                  </a:extLst>
                </a:hlinkClick>
              </a:rPr>
              <a:t>https://drive.google.com/drive/folders/1_MXFhrzKVuKjoytVf7wh5Pndp-BAWAA1</a:t>
            </a:r>
            <a:endParaRPr sz="1100" b="0" i="0" u="none" strike="noStrike" cap="none">
              <a:solidFill>
                <a:srgbClr val="000000"/>
              </a:solidFill>
              <a:latin typeface="Arial"/>
              <a:ea typeface="Arial"/>
              <a:cs typeface="Arial"/>
              <a:sym typeface="Arial"/>
            </a:endParaRPr>
          </a:p>
        </p:txBody>
      </p:sp>
      <p:pic>
        <p:nvPicPr>
          <p:cNvPr id="194" name="Google Shape;194;g17c52299644_0_125"/>
          <p:cNvPicPr preferRelativeResize="0"/>
          <p:nvPr/>
        </p:nvPicPr>
        <p:blipFill rotWithShape="1">
          <a:blip r:embed="rId5">
            <a:alphaModFix/>
          </a:blip>
          <a:srcRect l="7415" t="10648" r="14440" b="17450"/>
          <a:stretch/>
        </p:blipFill>
        <p:spPr>
          <a:xfrm>
            <a:off x="7169696" y="2900902"/>
            <a:ext cx="4922052" cy="2547601"/>
          </a:xfrm>
          <a:prstGeom prst="rect">
            <a:avLst/>
          </a:prstGeom>
          <a:noFill/>
          <a:ln>
            <a:noFill/>
          </a:ln>
        </p:spPr>
      </p:pic>
      <p:sp>
        <p:nvSpPr>
          <p:cNvPr id="195" name="Google Shape;195;g17c52299644_0_125"/>
          <p:cNvSpPr txBox="1"/>
          <p:nvPr/>
        </p:nvSpPr>
        <p:spPr>
          <a:xfrm>
            <a:off x="7457075" y="1654100"/>
            <a:ext cx="4347300" cy="12468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it-IT" sz="2300" b="1">
                <a:latin typeface="Calibri"/>
                <a:ea typeface="Calibri"/>
                <a:cs typeface="Calibri"/>
                <a:sym typeface="Calibri"/>
              </a:rPr>
              <a:t>Basic Register of Thesauri, Ontologies &amp; Classifications (BARTOC)</a:t>
            </a:r>
            <a:endParaRPr sz="2300" b="1">
              <a:latin typeface="Calibri"/>
              <a:ea typeface="Calibri"/>
              <a:cs typeface="Calibri"/>
              <a:sym typeface="Calibri"/>
            </a:endParaRPr>
          </a:p>
        </p:txBody>
      </p:sp>
      <p:sp>
        <p:nvSpPr>
          <p:cNvPr id="196" name="Google Shape;196;g17c52299644_0_125"/>
          <p:cNvSpPr txBox="1"/>
          <p:nvPr/>
        </p:nvSpPr>
        <p:spPr>
          <a:xfrm>
            <a:off x="8513975" y="5378050"/>
            <a:ext cx="3000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t-IT" u="sng">
                <a:solidFill>
                  <a:schemeClr val="hlink"/>
                </a:solidFill>
                <a:hlinkClick r:id="rId6"/>
              </a:rPr>
              <a:t>https://bartoc.org/</a:t>
            </a:r>
            <a:r>
              <a:rPr lang="it-IT"/>
              <a:t> </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sp>
        <p:nvSpPr>
          <p:cNvPr id="202" name="Google Shape;202;g17c52299644_0_137"/>
          <p:cNvSpPr txBox="1">
            <a:spLocks noGrp="1"/>
          </p:cNvSpPr>
          <p:nvPr>
            <p:ph type="title" idx="4294967295"/>
          </p:nvPr>
        </p:nvSpPr>
        <p:spPr>
          <a:xfrm>
            <a:off x="155350" y="1631968"/>
            <a:ext cx="3170100" cy="1872300"/>
          </a:xfrm>
          <a:prstGeom prst="rect">
            <a:avLst/>
          </a:prstGeom>
          <a:noFill/>
          <a:ln>
            <a:noFill/>
          </a:ln>
        </p:spPr>
        <p:txBody>
          <a:bodyPr spcFirstLastPara="1" wrap="square" lIns="91425" tIns="45700" rIns="91425" bIns="45700" anchor="ctr" anchorCtr="0">
            <a:normAutofit/>
          </a:bodyPr>
          <a:lstStyle/>
          <a:p>
            <a:pPr marL="0" marR="0" lvl="0" indent="0" algn="ctr" rtl="0">
              <a:lnSpc>
                <a:spcPct val="90000"/>
              </a:lnSpc>
              <a:spcBef>
                <a:spcPts val="0"/>
              </a:spcBef>
              <a:spcAft>
                <a:spcPts val="0"/>
              </a:spcAft>
              <a:buClr>
                <a:srgbClr val="4470A7"/>
              </a:buClr>
              <a:buSzPts val="3600"/>
              <a:buFont typeface="Calibri"/>
              <a:buNone/>
            </a:pPr>
            <a:r>
              <a:rPr lang="it-IT" sz="2900" b="1" i="0" u="none" strike="noStrike" cap="none">
                <a:solidFill>
                  <a:schemeClr val="accent1"/>
                </a:solidFill>
                <a:latin typeface="Calibri"/>
                <a:ea typeface="Calibri"/>
                <a:cs typeface="Calibri"/>
                <a:sym typeface="Calibri"/>
              </a:rPr>
              <a:t>Use identifiers such as ORCIDs</a:t>
            </a:r>
            <a:r>
              <a:rPr lang="it-IT" sz="2900" b="1">
                <a:solidFill>
                  <a:schemeClr val="accent1"/>
                </a:solidFill>
              </a:rPr>
              <a:t> and</a:t>
            </a:r>
            <a:r>
              <a:rPr lang="it-IT" sz="2900" b="1" i="0" u="none" strike="noStrike" cap="none">
                <a:solidFill>
                  <a:schemeClr val="accent1"/>
                </a:solidFill>
                <a:latin typeface="Calibri"/>
                <a:ea typeface="Calibri"/>
                <a:cs typeface="Calibri"/>
                <a:sym typeface="Calibri"/>
              </a:rPr>
              <a:t> DOI</a:t>
            </a:r>
            <a:r>
              <a:rPr lang="it-IT" sz="2900" b="1">
                <a:solidFill>
                  <a:schemeClr val="accent1"/>
                </a:solidFill>
              </a:rPr>
              <a:t>s </a:t>
            </a:r>
            <a:r>
              <a:rPr lang="it-IT" sz="2900" b="1" i="0" u="none" strike="noStrike" cap="none">
                <a:solidFill>
                  <a:schemeClr val="accent1"/>
                </a:solidFill>
                <a:latin typeface="Calibri"/>
                <a:ea typeface="Calibri"/>
                <a:cs typeface="Calibri"/>
                <a:sym typeface="Calibri"/>
              </a:rPr>
              <a:t>to link </a:t>
            </a:r>
            <a:br>
              <a:rPr lang="it-IT" sz="2900" b="1" i="0" u="none" strike="noStrike" cap="none">
                <a:solidFill>
                  <a:schemeClr val="accent1"/>
                </a:solidFill>
                <a:latin typeface="Calibri"/>
                <a:ea typeface="Calibri"/>
                <a:cs typeface="Calibri"/>
                <a:sym typeface="Calibri"/>
              </a:rPr>
            </a:br>
            <a:r>
              <a:rPr lang="it-IT" sz="2900" b="1" i="0" u="none" strike="noStrike" cap="none">
                <a:solidFill>
                  <a:schemeClr val="accent1"/>
                </a:solidFill>
                <a:latin typeface="Calibri"/>
                <a:ea typeface="Calibri"/>
                <a:cs typeface="Calibri"/>
                <a:sym typeface="Calibri"/>
              </a:rPr>
              <a:t>related outputs</a:t>
            </a:r>
            <a:endParaRPr sz="2900" b="1">
              <a:solidFill>
                <a:schemeClr val="accent1"/>
              </a:solidFill>
            </a:endParaRPr>
          </a:p>
        </p:txBody>
      </p:sp>
      <p:pic>
        <p:nvPicPr>
          <p:cNvPr id="203" name="Google Shape;203;g17c52299644_0_137"/>
          <p:cNvPicPr preferRelativeResize="0"/>
          <p:nvPr/>
        </p:nvPicPr>
        <p:blipFill rotWithShape="1">
          <a:blip r:embed="rId3">
            <a:alphaModFix/>
          </a:blip>
          <a:srcRect/>
          <a:stretch/>
        </p:blipFill>
        <p:spPr>
          <a:xfrm>
            <a:off x="3596275" y="847775"/>
            <a:ext cx="8014776" cy="5343174"/>
          </a:xfrm>
          <a:prstGeom prst="rect">
            <a:avLst/>
          </a:prstGeom>
          <a:noFill/>
          <a:ln>
            <a:noFill/>
          </a:ln>
        </p:spPr>
      </p:pic>
      <p:sp>
        <p:nvSpPr>
          <p:cNvPr id="204" name="Google Shape;204;g17c52299644_0_137"/>
          <p:cNvSpPr txBox="1">
            <a:spLocks noGrp="1"/>
          </p:cNvSpPr>
          <p:nvPr>
            <p:ph type="title"/>
          </p:nvPr>
        </p:nvSpPr>
        <p:spPr>
          <a:xfrm>
            <a:off x="4317460" y="96860"/>
            <a:ext cx="11151300" cy="684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SzPts val="3600"/>
              <a:buNone/>
            </a:pPr>
            <a:r>
              <a:rPr lang="it-IT" sz="3900" b="1">
                <a:solidFill>
                  <a:schemeClr val="dk1"/>
                </a:solidFill>
              </a:rPr>
              <a:t>Persistent Identifiers</a:t>
            </a:r>
            <a:endParaRPr sz="3900" b="1">
              <a:solidFill>
                <a:schemeClr val="dk1"/>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Google Shape;210;g17c52299644_0_149"/>
          <p:cNvSpPr/>
          <p:nvPr/>
        </p:nvSpPr>
        <p:spPr>
          <a:xfrm>
            <a:off x="338275" y="1180313"/>
            <a:ext cx="4980900" cy="4709100"/>
          </a:xfrm>
          <a:prstGeom prst="rect">
            <a:avLst/>
          </a:prstGeom>
          <a:noFill/>
          <a:ln>
            <a:noFill/>
          </a:ln>
        </p:spPr>
        <p:txBody>
          <a:bodyPr spcFirstLastPara="1" wrap="square" lIns="91425" tIns="45700" rIns="91425" bIns="45700" anchor="t" anchorCtr="0">
            <a:noAutofit/>
          </a:bodyPr>
          <a:lstStyle/>
          <a:p>
            <a:pPr marL="342900" marR="0" lvl="0" indent="-342900" algn="l" rtl="0">
              <a:lnSpc>
                <a:spcPct val="150000"/>
              </a:lnSpc>
              <a:spcBef>
                <a:spcPts val="0"/>
              </a:spcBef>
              <a:spcAft>
                <a:spcPts val="0"/>
              </a:spcAft>
              <a:buClr>
                <a:srgbClr val="000000"/>
              </a:buClr>
              <a:buSzPts val="2400"/>
              <a:buFont typeface="Arial"/>
              <a:buChar char="•"/>
            </a:pPr>
            <a:r>
              <a:rPr lang="it-IT" sz="2400"/>
              <a:t>Supports research integrity</a:t>
            </a:r>
            <a:endParaRPr sz="2400"/>
          </a:p>
          <a:p>
            <a:pPr marL="342900" marR="0" lvl="0" indent="-342900" algn="l" rtl="0">
              <a:lnSpc>
                <a:spcPct val="150000"/>
              </a:lnSpc>
              <a:spcBef>
                <a:spcPts val="0"/>
              </a:spcBef>
              <a:spcAft>
                <a:spcPts val="0"/>
              </a:spcAft>
              <a:buClr>
                <a:srgbClr val="000000"/>
              </a:buClr>
              <a:buSzPts val="2400"/>
              <a:buFont typeface="Arial"/>
              <a:buChar char="•"/>
            </a:pPr>
            <a:r>
              <a:rPr lang="it-IT" sz="2400"/>
              <a:t>Enables validation of results</a:t>
            </a:r>
            <a:endParaRPr sz="2400"/>
          </a:p>
          <a:p>
            <a:pPr marL="342900" marR="0" lvl="0" indent="-342900" algn="l" rtl="0">
              <a:lnSpc>
                <a:spcPct val="150000"/>
              </a:lnSpc>
              <a:spcBef>
                <a:spcPts val="0"/>
              </a:spcBef>
              <a:spcAft>
                <a:spcPts val="0"/>
              </a:spcAft>
              <a:buClr>
                <a:srgbClr val="000000"/>
              </a:buClr>
              <a:buSzPts val="2400"/>
              <a:buFont typeface="Arial"/>
              <a:buChar char="•"/>
            </a:pPr>
            <a:r>
              <a:rPr lang="it-IT" sz="2400" b="0" i="0" u="none" strike="noStrike" cap="none">
                <a:solidFill>
                  <a:srgbClr val="000000"/>
                </a:solidFill>
                <a:latin typeface="Arial"/>
                <a:ea typeface="Arial"/>
                <a:cs typeface="Arial"/>
                <a:sym typeface="Arial"/>
              </a:rPr>
              <a:t>More citations</a:t>
            </a:r>
            <a:endParaRPr sz="2400" b="0" i="0" u="none" strike="noStrike" cap="none">
              <a:solidFill>
                <a:srgbClr val="000000"/>
              </a:solidFill>
              <a:latin typeface="Arial"/>
              <a:ea typeface="Arial"/>
              <a:cs typeface="Arial"/>
              <a:sym typeface="Arial"/>
            </a:endParaRPr>
          </a:p>
          <a:p>
            <a:pPr marL="342900" marR="0" lvl="0" indent="-342900" algn="l" rtl="0">
              <a:lnSpc>
                <a:spcPct val="100000"/>
              </a:lnSpc>
              <a:spcBef>
                <a:spcPts val="0"/>
              </a:spcBef>
              <a:spcAft>
                <a:spcPts val="0"/>
              </a:spcAft>
              <a:buClr>
                <a:srgbClr val="000000"/>
              </a:buClr>
              <a:buSzPts val="2400"/>
              <a:buFont typeface="Arial"/>
              <a:buChar char="•"/>
            </a:pPr>
            <a:r>
              <a:rPr lang="it-IT" sz="2400" b="0" i="0" u="none" strike="noStrike" cap="none">
                <a:solidFill>
                  <a:srgbClr val="000000"/>
                </a:solidFill>
                <a:latin typeface="Arial"/>
                <a:ea typeface="Arial"/>
                <a:cs typeface="Arial"/>
                <a:sym typeface="Arial"/>
              </a:rPr>
              <a:t>Increased impact - even for negative results</a:t>
            </a:r>
            <a:endParaRPr sz="2400"/>
          </a:p>
          <a:p>
            <a:pPr marL="457200" marR="0" lvl="0" indent="0" algn="l" rtl="0">
              <a:lnSpc>
                <a:spcPct val="100000"/>
              </a:lnSpc>
              <a:spcBef>
                <a:spcPts val="0"/>
              </a:spcBef>
              <a:spcAft>
                <a:spcPts val="0"/>
              </a:spcAft>
              <a:buNone/>
            </a:pPr>
            <a:endParaRPr/>
          </a:p>
          <a:p>
            <a:pPr marL="342900" marR="0" lvl="0" indent="-342900" algn="l" rtl="0">
              <a:lnSpc>
                <a:spcPct val="150000"/>
              </a:lnSpc>
              <a:spcBef>
                <a:spcPts val="0"/>
              </a:spcBef>
              <a:spcAft>
                <a:spcPts val="0"/>
              </a:spcAft>
              <a:buClr>
                <a:srgbClr val="000000"/>
              </a:buClr>
              <a:buSzPts val="2400"/>
              <a:buFont typeface="Arial"/>
              <a:buChar char="•"/>
            </a:pPr>
            <a:r>
              <a:rPr lang="it-IT" sz="2400" b="0" i="0" u="none" strike="noStrike" cap="none">
                <a:solidFill>
                  <a:srgbClr val="000000"/>
                </a:solidFill>
                <a:latin typeface="Arial"/>
                <a:ea typeface="Arial"/>
                <a:cs typeface="Arial"/>
                <a:sym typeface="Arial"/>
              </a:rPr>
              <a:t>Easier outputs reporting </a:t>
            </a:r>
            <a:endParaRPr sz="1500" b="0" i="0" u="none" strike="noStrike" cap="none">
              <a:solidFill>
                <a:srgbClr val="000000"/>
              </a:solidFill>
              <a:latin typeface="Arial"/>
              <a:ea typeface="Arial"/>
              <a:cs typeface="Arial"/>
              <a:sym typeface="Arial"/>
            </a:endParaRPr>
          </a:p>
          <a:p>
            <a:pPr marL="342900" marR="0" lvl="0" indent="-342900" algn="l" rtl="0">
              <a:lnSpc>
                <a:spcPct val="150000"/>
              </a:lnSpc>
              <a:spcBef>
                <a:spcPts val="0"/>
              </a:spcBef>
              <a:spcAft>
                <a:spcPts val="0"/>
              </a:spcAft>
              <a:buClr>
                <a:srgbClr val="000000"/>
              </a:buClr>
              <a:buSzPts val="2400"/>
              <a:buFont typeface="Arial"/>
              <a:buChar char="•"/>
            </a:pPr>
            <a:r>
              <a:rPr lang="it-IT" sz="2400" b="0" i="0" u="none" strike="noStrike" cap="none">
                <a:solidFill>
                  <a:srgbClr val="000000"/>
                </a:solidFill>
                <a:latin typeface="Arial"/>
                <a:ea typeface="Arial"/>
                <a:cs typeface="Arial"/>
                <a:sym typeface="Arial"/>
              </a:rPr>
              <a:t>Easier to collaborate</a:t>
            </a:r>
            <a:endParaRPr sz="1500" b="0" i="0" u="none" strike="noStrike" cap="none">
              <a:solidFill>
                <a:srgbClr val="000000"/>
              </a:solidFill>
              <a:latin typeface="Arial"/>
              <a:ea typeface="Arial"/>
              <a:cs typeface="Arial"/>
              <a:sym typeface="Arial"/>
            </a:endParaRPr>
          </a:p>
          <a:p>
            <a:pPr marL="342900" marR="0" lvl="0" indent="-342900" algn="l" rtl="0">
              <a:lnSpc>
                <a:spcPct val="150000"/>
              </a:lnSpc>
              <a:spcBef>
                <a:spcPts val="0"/>
              </a:spcBef>
              <a:spcAft>
                <a:spcPts val="0"/>
              </a:spcAft>
              <a:buClr>
                <a:srgbClr val="000000"/>
              </a:buClr>
              <a:buSzPts val="2400"/>
              <a:buFont typeface="Arial"/>
              <a:buChar char="•"/>
            </a:pPr>
            <a:r>
              <a:rPr lang="it-IT" sz="2400" b="0" i="0" u="none" strike="noStrike" cap="none">
                <a:solidFill>
                  <a:srgbClr val="000000"/>
                </a:solidFill>
                <a:latin typeface="Arial"/>
                <a:ea typeface="Arial"/>
                <a:cs typeface="Arial"/>
                <a:sym typeface="Arial"/>
              </a:rPr>
              <a:t>Leads to real world benefits!</a:t>
            </a:r>
            <a:endParaRPr sz="2400" b="0" i="0" u="none" strike="noStrike" cap="none">
              <a:solidFill>
                <a:srgbClr val="000000"/>
              </a:solidFill>
              <a:latin typeface="Arial"/>
              <a:ea typeface="Arial"/>
              <a:cs typeface="Arial"/>
              <a:sym typeface="Arial"/>
            </a:endParaRPr>
          </a:p>
        </p:txBody>
      </p:sp>
      <p:pic>
        <p:nvPicPr>
          <p:cNvPr id="211" name="Google Shape;211;g17c52299644_0_149"/>
          <p:cNvPicPr preferRelativeResize="0"/>
          <p:nvPr/>
        </p:nvPicPr>
        <p:blipFill rotWithShape="1">
          <a:blip r:embed="rId3">
            <a:alphaModFix/>
          </a:blip>
          <a:srcRect/>
          <a:stretch/>
        </p:blipFill>
        <p:spPr>
          <a:xfrm>
            <a:off x="5687750" y="793975"/>
            <a:ext cx="5811549" cy="5270050"/>
          </a:xfrm>
          <a:prstGeom prst="rect">
            <a:avLst/>
          </a:prstGeom>
          <a:noFill/>
          <a:ln>
            <a:noFill/>
          </a:ln>
        </p:spPr>
      </p:pic>
      <p:sp>
        <p:nvSpPr>
          <p:cNvPr id="212" name="Google Shape;212;g17c52299644_0_149"/>
          <p:cNvSpPr txBox="1"/>
          <p:nvPr/>
        </p:nvSpPr>
        <p:spPr>
          <a:xfrm>
            <a:off x="4104307" y="-262450"/>
            <a:ext cx="8087700" cy="13257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000000"/>
              </a:buClr>
              <a:buSzPts val="3200"/>
              <a:buFont typeface="Arial"/>
              <a:buNone/>
            </a:pPr>
            <a:r>
              <a:rPr lang="it-IT" sz="3900" b="1">
                <a:solidFill>
                  <a:schemeClr val="dk1"/>
                </a:solidFill>
                <a:latin typeface="Calibri"/>
                <a:ea typeface="Calibri"/>
                <a:cs typeface="Calibri"/>
                <a:sym typeface="Calibri"/>
              </a:rPr>
              <a:t>Best to f</a:t>
            </a:r>
            <a:r>
              <a:rPr lang="it-IT" sz="3900" b="1" i="0" u="none" strike="noStrike" cap="none">
                <a:solidFill>
                  <a:schemeClr val="dk1"/>
                </a:solidFill>
                <a:latin typeface="Calibri"/>
                <a:ea typeface="Calibri"/>
                <a:cs typeface="Calibri"/>
                <a:sym typeface="Calibri"/>
              </a:rPr>
              <a:t>ocus on the benefits of FAIR </a:t>
            </a:r>
            <a:endParaRPr sz="3900" b="1" i="0" u="none" strike="noStrike" cap="none">
              <a:solidFill>
                <a:schemeClr val="dk1"/>
              </a:solidFill>
              <a:latin typeface="Calibri"/>
              <a:ea typeface="Calibri"/>
              <a:cs typeface="Calibri"/>
              <a:sym typeface="Calibri"/>
            </a:endParaRPr>
          </a:p>
        </p:txBody>
      </p:sp>
      <p:sp>
        <p:nvSpPr>
          <p:cNvPr id="213" name="Google Shape;213;g17c52299644_0_149"/>
          <p:cNvSpPr/>
          <p:nvPr/>
        </p:nvSpPr>
        <p:spPr>
          <a:xfrm>
            <a:off x="5791200" y="6060669"/>
            <a:ext cx="6096000" cy="2463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IT" sz="1100" b="0" i="0" u="sng" strike="noStrike" cap="none">
                <a:solidFill>
                  <a:schemeClr val="hlink"/>
                </a:solidFill>
                <a:latin typeface="Arial"/>
                <a:ea typeface="Arial"/>
                <a:cs typeface="Arial"/>
                <a:sym typeface="Arial"/>
                <a:hlinkClick r:id="rId4"/>
              </a:rPr>
              <a:t>https://www.ebi.ac.uk/about/news/announcements/open-data-sharing-accelerates-covid-19-research</a:t>
            </a:r>
            <a:r>
              <a:rPr lang="it-IT" sz="1100" b="0" i="0" u="none" strike="noStrike" cap="none">
                <a:solidFill>
                  <a:srgbClr val="000000"/>
                </a:solidFill>
                <a:latin typeface="Arial"/>
                <a:ea typeface="Arial"/>
                <a:cs typeface="Arial"/>
                <a:sym typeface="Arial"/>
              </a:rPr>
              <a:t> </a:t>
            </a:r>
            <a:endParaRPr sz="1500" b="0" i="0" u="none" strike="noStrike" cap="none">
              <a:solidFill>
                <a:srgbClr val="000000"/>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sp>
        <p:nvSpPr>
          <p:cNvPr id="218" name="Google Shape;218;g17c52299644_0_0"/>
          <p:cNvSpPr txBox="1">
            <a:spLocks noGrp="1"/>
          </p:cNvSpPr>
          <p:nvPr>
            <p:ph type="body" idx="2"/>
          </p:nvPr>
        </p:nvSpPr>
        <p:spPr>
          <a:xfrm>
            <a:off x="11330516" y="8714193"/>
            <a:ext cx="3807900" cy="371100"/>
          </a:xfrm>
          <a:prstGeom prst="rect">
            <a:avLst/>
          </a:prstGeom>
          <a:noFill/>
          <a:ln>
            <a:noFill/>
          </a:ln>
        </p:spPr>
        <p:txBody>
          <a:bodyPr spcFirstLastPara="1" wrap="square" lIns="91425" tIns="45700" rIns="91425" bIns="45700" anchor="t" anchorCtr="0">
            <a:normAutofit fontScale="92500" lnSpcReduction="10000"/>
          </a:bodyPr>
          <a:lstStyle/>
          <a:p>
            <a:pPr marL="0" lvl="0" indent="0" algn="r" rtl="0">
              <a:lnSpc>
                <a:spcPct val="90000"/>
              </a:lnSpc>
              <a:spcBef>
                <a:spcPts val="1100"/>
              </a:spcBef>
              <a:spcAft>
                <a:spcPts val="0"/>
              </a:spcAft>
              <a:buSzPts val="1200"/>
              <a:buNone/>
            </a:pPr>
            <a:endParaRPr/>
          </a:p>
        </p:txBody>
      </p:sp>
      <p:sp>
        <p:nvSpPr>
          <p:cNvPr id="219" name="Google Shape;219;g17c52299644_0_0"/>
          <p:cNvSpPr txBox="1">
            <a:spLocks noGrp="1"/>
          </p:cNvSpPr>
          <p:nvPr>
            <p:ph type="body" idx="3"/>
          </p:nvPr>
        </p:nvSpPr>
        <p:spPr>
          <a:xfrm>
            <a:off x="6775769" y="8714193"/>
            <a:ext cx="3807900" cy="371100"/>
          </a:xfrm>
          <a:prstGeom prst="rect">
            <a:avLst/>
          </a:prstGeom>
          <a:noFill/>
          <a:ln>
            <a:noFill/>
          </a:ln>
        </p:spPr>
        <p:txBody>
          <a:bodyPr spcFirstLastPara="1" wrap="square" lIns="91425" tIns="45700" rIns="91425" bIns="45700" anchor="t" anchorCtr="0">
            <a:normAutofit fontScale="92500" lnSpcReduction="10000"/>
          </a:bodyPr>
          <a:lstStyle/>
          <a:p>
            <a:pPr marL="0" lvl="0" indent="0" algn="ctr" rtl="0">
              <a:lnSpc>
                <a:spcPct val="90000"/>
              </a:lnSpc>
              <a:spcBef>
                <a:spcPts val="1100"/>
              </a:spcBef>
              <a:spcAft>
                <a:spcPts val="0"/>
              </a:spcAft>
              <a:buSzPts val="1200"/>
              <a:buNone/>
            </a:pPr>
            <a:endParaRPr/>
          </a:p>
        </p:txBody>
      </p:sp>
      <p:sp>
        <p:nvSpPr>
          <p:cNvPr id="220" name="Google Shape;220;g17c52299644_0_0"/>
          <p:cNvSpPr txBox="1">
            <a:spLocks noGrp="1"/>
          </p:cNvSpPr>
          <p:nvPr>
            <p:ph type="body" idx="4"/>
          </p:nvPr>
        </p:nvSpPr>
        <p:spPr>
          <a:xfrm>
            <a:off x="1132176" y="8714193"/>
            <a:ext cx="3807900" cy="371100"/>
          </a:xfrm>
          <a:prstGeom prst="rect">
            <a:avLst/>
          </a:prstGeom>
          <a:noFill/>
          <a:ln>
            <a:noFill/>
          </a:ln>
        </p:spPr>
        <p:txBody>
          <a:bodyPr spcFirstLastPara="1" wrap="square" lIns="91425" tIns="45700" rIns="91425" bIns="45700" anchor="t" anchorCtr="0">
            <a:normAutofit fontScale="92500" lnSpcReduction="10000"/>
          </a:bodyPr>
          <a:lstStyle/>
          <a:p>
            <a:pPr marL="0" lvl="0" indent="0" algn="l" rtl="0">
              <a:lnSpc>
                <a:spcPct val="90000"/>
              </a:lnSpc>
              <a:spcBef>
                <a:spcPts val="1100"/>
              </a:spcBef>
              <a:spcAft>
                <a:spcPts val="0"/>
              </a:spcAft>
              <a:buSzPts val="1200"/>
              <a:buNone/>
            </a:pPr>
            <a:endParaRPr/>
          </a:p>
        </p:txBody>
      </p:sp>
      <p:pic>
        <p:nvPicPr>
          <p:cNvPr id="221" name="Google Shape;221;g17c52299644_0_0" descr="Agility in the Nutshell“ - Coverdale Austria"/>
          <p:cNvPicPr preferRelativeResize="0"/>
          <p:nvPr/>
        </p:nvPicPr>
        <p:blipFill rotWithShape="1">
          <a:blip r:embed="rId3">
            <a:alphaModFix amt="35000"/>
          </a:blip>
          <a:srcRect t="9796"/>
          <a:stretch/>
        </p:blipFill>
        <p:spPr>
          <a:xfrm>
            <a:off x="-8" y="630900"/>
            <a:ext cx="8119665" cy="4152601"/>
          </a:xfrm>
          <a:prstGeom prst="rect">
            <a:avLst/>
          </a:prstGeom>
          <a:noFill/>
          <a:ln>
            <a:noFill/>
          </a:ln>
        </p:spPr>
      </p:pic>
      <p:sp>
        <p:nvSpPr>
          <p:cNvPr id="222" name="Google Shape;222;g17c52299644_0_0"/>
          <p:cNvSpPr txBox="1"/>
          <p:nvPr/>
        </p:nvSpPr>
        <p:spPr>
          <a:xfrm>
            <a:off x="3045659" y="1926496"/>
            <a:ext cx="2260500" cy="1408500"/>
          </a:xfrm>
          <a:prstGeom prst="rect">
            <a:avLst/>
          </a:prstGeom>
          <a:noFill/>
          <a:ln>
            <a:noFill/>
          </a:ln>
        </p:spPr>
        <p:txBody>
          <a:bodyPr spcFirstLastPara="1" wrap="square" lIns="91425" tIns="45700" rIns="91425" bIns="45700" anchor="t" anchorCtr="0">
            <a:spAutoFit/>
          </a:bodyPr>
          <a:lstStyle/>
          <a:p>
            <a:pPr marL="0" marR="0" lvl="0" indent="0" algn="ctr" rtl="0">
              <a:lnSpc>
                <a:spcPct val="90000"/>
              </a:lnSpc>
              <a:spcBef>
                <a:spcPts val="0"/>
              </a:spcBef>
              <a:spcAft>
                <a:spcPts val="0"/>
              </a:spcAft>
              <a:buClr>
                <a:srgbClr val="71A3D8"/>
              </a:buClr>
              <a:buSzPts val="4400"/>
              <a:buFont typeface="Calibri"/>
              <a:buNone/>
            </a:pPr>
            <a:endParaRPr sz="1900" b="1" i="0" u="none" strike="noStrike" cap="none">
              <a:solidFill>
                <a:schemeClr val="dk1"/>
              </a:solidFill>
              <a:latin typeface="Calibri"/>
              <a:ea typeface="Calibri"/>
              <a:cs typeface="Calibri"/>
              <a:sym typeface="Calibri"/>
            </a:endParaRPr>
          </a:p>
          <a:p>
            <a:pPr marL="0" marR="0" lvl="0" indent="0" algn="ctr" rtl="0">
              <a:lnSpc>
                <a:spcPct val="90000"/>
              </a:lnSpc>
              <a:spcBef>
                <a:spcPts val="0"/>
              </a:spcBef>
              <a:spcAft>
                <a:spcPts val="0"/>
              </a:spcAft>
              <a:buClr>
                <a:srgbClr val="71A3D8"/>
              </a:buClr>
              <a:buSzPts val="4400"/>
              <a:buFont typeface="Calibri"/>
              <a:buNone/>
            </a:pPr>
            <a:r>
              <a:rPr lang="it-IT" sz="1900" b="1" i="0" u="none" strike="noStrike" cap="none">
                <a:solidFill>
                  <a:schemeClr val="dk1"/>
                </a:solidFill>
                <a:latin typeface="Calibri"/>
                <a:ea typeface="Calibri"/>
                <a:cs typeface="Calibri"/>
                <a:sym typeface="Calibri"/>
              </a:rPr>
              <a:t>10 million euro</a:t>
            </a:r>
            <a:endParaRPr sz="1900" b="1" i="0" u="none" strike="noStrike" cap="none">
              <a:solidFill>
                <a:schemeClr val="dk1"/>
              </a:solidFill>
              <a:latin typeface="Calibri"/>
              <a:ea typeface="Calibri"/>
              <a:cs typeface="Calibri"/>
              <a:sym typeface="Calibri"/>
            </a:endParaRPr>
          </a:p>
          <a:p>
            <a:pPr marL="0" marR="0" lvl="0" indent="0" algn="ctr" rtl="0">
              <a:lnSpc>
                <a:spcPct val="90000"/>
              </a:lnSpc>
              <a:spcBef>
                <a:spcPts val="0"/>
              </a:spcBef>
              <a:spcAft>
                <a:spcPts val="0"/>
              </a:spcAft>
              <a:buClr>
                <a:srgbClr val="71A3D8"/>
              </a:buClr>
              <a:buSzPts val="4400"/>
              <a:buFont typeface="Calibri"/>
              <a:buNone/>
            </a:pPr>
            <a:endParaRPr sz="1900" b="1" i="0" u="none" strike="noStrike" cap="none">
              <a:solidFill>
                <a:schemeClr val="dk1"/>
              </a:solidFill>
              <a:latin typeface="Calibri"/>
              <a:ea typeface="Calibri"/>
              <a:cs typeface="Calibri"/>
              <a:sym typeface="Calibri"/>
            </a:endParaRPr>
          </a:p>
          <a:p>
            <a:pPr marL="0" marR="0" lvl="0" indent="0" algn="ctr" rtl="0">
              <a:lnSpc>
                <a:spcPct val="90000"/>
              </a:lnSpc>
              <a:spcBef>
                <a:spcPts val="0"/>
              </a:spcBef>
              <a:spcAft>
                <a:spcPts val="0"/>
              </a:spcAft>
              <a:buClr>
                <a:srgbClr val="71A3D8"/>
              </a:buClr>
              <a:buSzPts val="4400"/>
              <a:buFont typeface="Calibri"/>
              <a:buNone/>
            </a:pPr>
            <a:r>
              <a:rPr lang="it-IT" sz="1900" b="1" i="0" u="none" strike="noStrike" cap="none">
                <a:solidFill>
                  <a:schemeClr val="dk1"/>
                </a:solidFill>
                <a:latin typeface="Calibri"/>
                <a:ea typeface="Calibri"/>
                <a:cs typeface="Calibri"/>
                <a:sym typeface="Calibri"/>
              </a:rPr>
              <a:t>36 months, starting 1 June 2022</a:t>
            </a:r>
            <a:endParaRPr sz="1900" b="1" i="0" u="none" strike="noStrike" cap="none">
              <a:solidFill>
                <a:schemeClr val="dk1"/>
              </a:solidFill>
              <a:latin typeface="Calibri"/>
              <a:ea typeface="Calibri"/>
              <a:cs typeface="Calibri"/>
              <a:sym typeface="Calibri"/>
            </a:endParaRPr>
          </a:p>
        </p:txBody>
      </p:sp>
      <p:sp>
        <p:nvSpPr>
          <p:cNvPr id="223" name="Google Shape;223;g17c52299644_0_0"/>
          <p:cNvSpPr txBox="1"/>
          <p:nvPr/>
        </p:nvSpPr>
        <p:spPr>
          <a:xfrm>
            <a:off x="5808469" y="1514617"/>
            <a:ext cx="1875300" cy="1671600"/>
          </a:xfrm>
          <a:prstGeom prst="rect">
            <a:avLst/>
          </a:prstGeom>
          <a:noFill/>
          <a:ln>
            <a:noFill/>
          </a:ln>
        </p:spPr>
        <p:txBody>
          <a:bodyPr spcFirstLastPara="1" wrap="square" lIns="91425" tIns="45700" rIns="91425" bIns="45700" anchor="ctr" anchorCtr="0">
            <a:spAutoFit/>
          </a:bodyPr>
          <a:lstStyle/>
          <a:p>
            <a:pPr marL="0" marR="0" lvl="0" indent="0" algn="ctr" rtl="0">
              <a:lnSpc>
                <a:spcPct val="90000"/>
              </a:lnSpc>
              <a:spcBef>
                <a:spcPts val="0"/>
              </a:spcBef>
              <a:spcAft>
                <a:spcPts val="0"/>
              </a:spcAft>
              <a:buClr>
                <a:srgbClr val="71A3D8"/>
              </a:buClr>
              <a:buSzPts val="4400"/>
              <a:buFont typeface="Calibri"/>
              <a:buNone/>
            </a:pPr>
            <a:r>
              <a:rPr lang="it-IT" sz="1900" b="1" i="0" u="none" strike="noStrike" cap="none">
                <a:solidFill>
                  <a:schemeClr val="dk1"/>
                </a:solidFill>
                <a:latin typeface="Calibri"/>
                <a:ea typeface="Calibri"/>
                <a:cs typeface="Calibri"/>
                <a:sym typeface="Calibri"/>
              </a:rPr>
              <a:t>28 partners and affiliate entities</a:t>
            </a:r>
            <a:endParaRPr sz="1900" b="1" i="0" u="none" strike="noStrike" cap="none">
              <a:solidFill>
                <a:schemeClr val="dk1"/>
              </a:solidFill>
              <a:latin typeface="Calibri"/>
              <a:ea typeface="Calibri"/>
              <a:cs typeface="Calibri"/>
              <a:sym typeface="Calibri"/>
            </a:endParaRPr>
          </a:p>
          <a:p>
            <a:pPr marL="0" marR="0" lvl="0" indent="0" algn="ctr" rtl="0">
              <a:lnSpc>
                <a:spcPct val="90000"/>
              </a:lnSpc>
              <a:spcBef>
                <a:spcPts val="0"/>
              </a:spcBef>
              <a:spcAft>
                <a:spcPts val="0"/>
              </a:spcAft>
              <a:buClr>
                <a:srgbClr val="71A3D8"/>
              </a:buClr>
              <a:buSzPts val="4400"/>
              <a:buFont typeface="Calibri"/>
              <a:buNone/>
            </a:pPr>
            <a:endParaRPr sz="1900" b="1" i="0" u="none" strike="noStrike" cap="none">
              <a:solidFill>
                <a:schemeClr val="dk1"/>
              </a:solidFill>
              <a:latin typeface="Calibri"/>
              <a:ea typeface="Calibri"/>
              <a:cs typeface="Calibri"/>
              <a:sym typeface="Calibri"/>
            </a:endParaRPr>
          </a:p>
          <a:p>
            <a:pPr marL="0" marR="0" lvl="0" indent="0" algn="ctr" rtl="0">
              <a:lnSpc>
                <a:spcPct val="90000"/>
              </a:lnSpc>
              <a:spcBef>
                <a:spcPts val="0"/>
              </a:spcBef>
              <a:spcAft>
                <a:spcPts val="0"/>
              </a:spcAft>
              <a:buClr>
                <a:srgbClr val="71A3D8"/>
              </a:buClr>
              <a:buSzPts val="4400"/>
              <a:buFont typeface="Calibri"/>
              <a:buNone/>
            </a:pPr>
            <a:r>
              <a:rPr lang="it-IT" sz="1900" b="1" i="0" u="none" strike="noStrike" cap="none">
                <a:solidFill>
                  <a:schemeClr val="dk1"/>
                </a:solidFill>
                <a:latin typeface="Calibri"/>
                <a:ea typeface="Calibri"/>
                <a:cs typeface="Calibri"/>
                <a:sym typeface="Calibri"/>
              </a:rPr>
              <a:t>From 10 EU member states</a:t>
            </a:r>
            <a:endParaRPr sz="1900" b="1" i="0" u="none" strike="noStrike" cap="none">
              <a:solidFill>
                <a:schemeClr val="dk1"/>
              </a:solidFill>
              <a:latin typeface="Calibri"/>
              <a:ea typeface="Calibri"/>
              <a:cs typeface="Calibri"/>
              <a:sym typeface="Calibri"/>
            </a:endParaRPr>
          </a:p>
          <a:p>
            <a:pPr marL="0" marR="0" lvl="0" indent="0" algn="ctr" rtl="0">
              <a:lnSpc>
                <a:spcPct val="90000"/>
              </a:lnSpc>
              <a:spcBef>
                <a:spcPts val="0"/>
              </a:spcBef>
              <a:spcAft>
                <a:spcPts val="0"/>
              </a:spcAft>
              <a:buClr>
                <a:srgbClr val="71A3D8"/>
              </a:buClr>
              <a:buSzPts val="4400"/>
              <a:buFont typeface="Calibri"/>
              <a:buNone/>
            </a:pPr>
            <a:r>
              <a:rPr lang="it-IT" sz="1900" b="1" i="0" u="none" strike="noStrike" cap="none">
                <a:solidFill>
                  <a:schemeClr val="dk1"/>
                </a:solidFill>
                <a:latin typeface="Calibri"/>
                <a:ea typeface="Calibri"/>
                <a:cs typeface="Calibri"/>
                <a:sym typeface="Calibri"/>
              </a:rPr>
              <a:t>and the UK</a:t>
            </a:r>
            <a:endParaRPr sz="1900" b="1" i="0" u="none" strike="noStrike" cap="none">
              <a:solidFill>
                <a:schemeClr val="dk1"/>
              </a:solidFill>
              <a:latin typeface="Calibri"/>
              <a:ea typeface="Calibri"/>
              <a:cs typeface="Calibri"/>
              <a:sym typeface="Calibri"/>
            </a:endParaRPr>
          </a:p>
        </p:txBody>
      </p:sp>
      <p:sp>
        <p:nvSpPr>
          <p:cNvPr id="224" name="Google Shape;224;g17c52299644_0_0"/>
          <p:cNvSpPr txBox="1">
            <a:spLocks noGrp="1"/>
          </p:cNvSpPr>
          <p:nvPr>
            <p:ph type="title"/>
          </p:nvPr>
        </p:nvSpPr>
        <p:spPr>
          <a:xfrm>
            <a:off x="4187952" y="103912"/>
            <a:ext cx="8674500" cy="7812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2D2C5A"/>
              </a:buClr>
              <a:buSzPts val="3200"/>
              <a:buFont typeface="Calibri"/>
              <a:buNone/>
            </a:pPr>
            <a:r>
              <a:rPr lang="it-IT" sz="2500">
                <a:solidFill>
                  <a:schemeClr val="dk1"/>
                </a:solidFill>
                <a:latin typeface="Open Sans"/>
                <a:ea typeface="Open Sans"/>
                <a:cs typeface="Open Sans"/>
                <a:sym typeface="Open Sans"/>
              </a:rPr>
              <a:t>FAIR-IMPACT in a nutshell</a:t>
            </a:r>
            <a:endParaRPr sz="2500">
              <a:solidFill>
                <a:schemeClr val="dk1"/>
              </a:solidFill>
              <a:latin typeface="Open Sans"/>
              <a:ea typeface="Open Sans"/>
              <a:cs typeface="Open Sans"/>
              <a:sym typeface="Open Sans"/>
            </a:endParaRPr>
          </a:p>
        </p:txBody>
      </p:sp>
      <p:sp>
        <p:nvSpPr>
          <p:cNvPr id="225" name="Google Shape;225;g17c52299644_0_0"/>
          <p:cNvSpPr txBox="1"/>
          <p:nvPr/>
        </p:nvSpPr>
        <p:spPr>
          <a:xfrm>
            <a:off x="8594900" y="5900475"/>
            <a:ext cx="2954100" cy="8004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t-IT" sz="2000" b="1" u="sng">
                <a:solidFill>
                  <a:schemeClr val="hlink"/>
                </a:solidFill>
                <a:hlinkClick r:id="rId4"/>
              </a:rPr>
              <a:t>https://fair-impact.eu/</a:t>
            </a:r>
            <a:endParaRPr sz="2000" b="1"/>
          </a:p>
          <a:p>
            <a:pPr marL="0" lvl="0" indent="0" algn="l" rtl="0">
              <a:spcBef>
                <a:spcPts val="0"/>
              </a:spcBef>
              <a:spcAft>
                <a:spcPts val="0"/>
              </a:spcAft>
              <a:buNone/>
            </a:pPr>
            <a:endParaRPr sz="2000" b="1"/>
          </a:p>
        </p:txBody>
      </p:sp>
      <p:sp>
        <p:nvSpPr>
          <p:cNvPr id="226" name="Google Shape;226;g17c52299644_0_0"/>
          <p:cNvSpPr txBox="1">
            <a:spLocks noGrp="1"/>
          </p:cNvSpPr>
          <p:nvPr>
            <p:ph type="body" idx="1"/>
          </p:nvPr>
        </p:nvSpPr>
        <p:spPr>
          <a:xfrm>
            <a:off x="3800798" y="4499237"/>
            <a:ext cx="8175900" cy="43512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900"/>
              <a:buNone/>
            </a:pPr>
            <a:r>
              <a:rPr lang="it-IT" sz="2100"/>
              <a:t>The EOSC vision depends on access to and reusability of FAIR data. FAIR-IMPACT will </a:t>
            </a:r>
            <a:r>
              <a:rPr lang="it-IT" sz="2100">
                <a:solidFill>
                  <a:srgbClr val="0070C0"/>
                </a:solidFill>
              </a:rPr>
              <a:t>support the implementation </a:t>
            </a:r>
            <a:r>
              <a:rPr lang="it-IT" sz="2100"/>
              <a:t>of FAIR-enabling practices across scientific communities and research outputs at a European, national, and institutional level. </a:t>
            </a:r>
            <a:endParaRPr sz="2100"/>
          </a:p>
          <a:p>
            <a:pPr marL="0" lvl="0" indent="0" algn="l" rtl="0">
              <a:lnSpc>
                <a:spcPct val="100000"/>
              </a:lnSpc>
              <a:spcBef>
                <a:spcPts val="0"/>
              </a:spcBef>
              <a:spcAft>
                <a:spcPts val="0"/>
              </a:spcAft>
              <a:buSzPts val="1900"/>
              <a:buNone/>
            </a:pPr>
            <a:endParaRPr sz="2100"/>
          </a:p>
        </p:txBody>
      </p:sp>
      <p:pic>
        <p:nvPicPr>
          <p:cNvPr id="227" name="Google Shape;227;g17c52299644_0_0" descr="Objectives | karenestefanydotcom"/>
          <p:cNvPicPr preferRelativeResize="0"/>
          <p:nvPr/>
        </p:nvPicPr>
        <p:blipFill rotWithShape="1">
          <a:blip r:embed="rId5">
            <a:alphaModFix/>
          </a:blip>
          <a:srcRect/>
          <a:stretch/>
        </p:blipFill>
        <p:spPr>
          <a:xfrm>
            <a:off x="849134" y="4262234"/>
            <a:ext cx="2479900" cy="1898400"/>
          </a:xfrm>
          <a:prstGeom prst="rect">
            <a:avLst/>
          </a:prstGeom>
          <a:noFill/>
          <a:ln>
            <a:noFill/>
          </a:ln>
        </p:spPr>
      </p:pic>
      <p:sp>
        <p:nvSpPr>
          <p:cNvPr id="228" name="Google Shape;228;g17c52299644_0_0"/>
          <p:cNvSpPr txBox="1"/>
          <p:nvPr/>
        </p:nvSpPr>
        <p:spPr>
          <a:xfrm>
            <a:off x="430025" y="1514633"/>
            <a:ext cx="1875300" cy="1825500"/>
          </a:xfrm>
          <a:prstGeom prst="rect">
            <a:avLst/>
          </a:prstGeom>
          <a:noFill/>
          <a:ln>
            <a:noFill/>
          </a:ln>
        </p:spPr>
        <p:txBody>
          <a:bodyPr spcFirstLastPara="1" wrap="square" lIns="121900" tIns="121900" rIns="121900" bIns="121900" anchor="t" anchorCtr="0">
            <a:spAutoFit/>
          </a:bodyPr>
          <a:lstStyle/>
          <a:p>
            <a:pPr marL="0" lvl="0" indent="0" algn="ctr" rtl="0">
              <a:lnSpc>
                <a:spcPct val="90000"/>
              </a:lnSpc>
              <a:spcBef>
                <a:spcPts val="0"/>
              </a:spcBef>
              <a:spcAft>
                <a:spcPts val="0"/>
              </a:spcAft>
              <a:buNone/>
            </a:pPr>
            <a:r>
              <a:rPr lang="it-IT" sz="1900" b="1">
                <a:solidFill>
                  <a:schemeClr val="dk1"/>
                </a:solidFill>
                <a:latin typeface="Calibri"/>
                <a:ea typeface="Calibri"/>
                <a:cs typeface="Calibri"/>
                <a:sym typeface="Calibri"/>
              </a:rPr>
              <a:t>EU funded project</a:t>
            </a:r>
            <a:endParaRPr sz="1900" b="1">
              <a:solidFill>
                <a:schemeClr val="dk1"/>
              </a:solidFill>
              <a:latin typeface="Calibri"/>
              <a:ea typeface="Calibri"/>
              <a:cs typeface="Calibri"/>
              <a:sym typeface="Calibri"/>
            </a:endParaRPr>
          </a:p>
          <a:p>
            <a:pPr marL="0" lvl="0" indent="0" algn="ctr" rtl="0">
              <a:lnSpc>
                <a:spcPct val="90000"/>
              </a:lnSpc>
              <a:spcBef>
                <a:spcPts val="0"/>
              </a:spcBef>
              <a:spcAft>
                <a:spcPts val="0"/>
              </a:spcAft>
              <a:buNone/>
            </a:pPr>
            <a:endParaRPr sz="1900" b="1">
              <a:solidFill>
                <a:schemeClr val="dk1"/>
              </a:solidFill>
              <a:latin typeface="Calibri"/>
              <a:ea typeface="Calibri"/>
              <a:cs typeface="Calibri"/>
              <a:sym typeface="Calibri"/>
            </a:endParaRPr>
          </a:p>
          <a:p>
            <a:pPr marL="0" lvl="0" indent="0" algn="ctr" rtl="0">
              <a:lnSpc>
                <a:spcPct val="90000"/>
              </a:lnSpc>
              <a:spcBef>
                <a:spcPts val="0"/>
              </a:spcBef>
              <a:spcAft>
                <a:spcPts val="0"/>
              </a:spcAft>
              <a:buNone/>
            </a:pPr>
            <a:r>
              <a:rPr lang="it-IT" sz="1900" b="1">
                <a:solidFill>
                  <a:schemeClr val="dk1"/>
                </a:solidFill>
                <a:latin typeface="Calibri"/>
                <a:ea typeface="Calibri"/>
                <a:cs typeface="Calibri"/>
                <a:sym typeface="Calibri"/>
              </a:rPr>
              <a:t>Coordination and Support Action</a:t>
            </a:r>
            <a:endParaRPr sz="1900" b="1">
              <a:solidFill>
                <a:schemeClr val="dk1"/>
              </a:solidFill>
              <a:latin typeface="Calibri"/>
              <a:ea typeface="Calibri"/>
              <a:cs typeface="Calibri"/>
              <a:sym typeface="Calibri"/>
            </a:endParaRPr>
          </a:p>
        </p:txBody>
      </p:sp>
      <p:sp>
        <p:nvSpPr>
          <p:cNvPr id="229" name="Google Shape;229;g17c52299644_0_0"/>
          <p:cNvSpPr txBox="1"/>
          <p:nvPr/>
        </p:nvSpPr>
        <p:spPr>
          <a:xfrm>
            <a:off x="8713700" y="1218075"/>
            <a:ext cx="2835300" cy="2801400"/>
          </a:xfrm>
          <a:prstGeom prst="rect">
            <a:avLst/>
          </a:prstGeom>
          <a:noFill/>
          <a:ln>
            <a:noFill/>
          </a:ln>
        </p:spPr>
        <p:txBody>
          <a:bodyPr spcFirstLastPara="1" wrap="square" lIns="91425" tIns="91425" rIns="91425" bIns="91425" anchor="t" anchorCtr="0">
            <a:spAutoFit/>
          </a:bodyPr>
          <a:lstStyle/>
          <a:p>
            <a:pPr marL="457200" lvl="0" indent="-336550" algn="l" rtl="0">
              <a:spcBef>
                <a:spcPts val="0"/>
              </a:spcBef>
              <a:spcAft>
                <a:spcPts val="0"/>
              </a:spcAft>
              <a:buSzPts val="1700"/>
              <a:buFont typeface="Calibri"/>
              <a:buChar char="●"/>
            </a:pPr>
            <a:r>
              <a:rPr lang="it-IT" sz="1700">
                <a:latin typeface="Calibri"/>
                <a:ea typeface="Calibri"/>
                <a:cs typeface="Calibri"/>
                <a:sym typeface="Calibri"/>
              </a:rPr>
              <a:t>Open calls for support in March 2023</a:t>
            </a:r>
            <a:endParaRPr sz="1700">
              <a:latin typeface="Calibri"/>
              <a:ea typeface="Calibri"/>
              <a:cs typeface="Calibri"/>
              <a:sym typeface="Calibri"/>
            </a:endParaRPr>
          </a:p>
          <a:p>
            <a:pPr marL="457200" lvl="0" indent="-336550" algn="l" rtl="0">
              <a:spcBef>
                <a:spcPts val="0"/>
              </a:spcBef>
              <a:spcAft>
                <a:spcPts val="0"/>
              </a:spcAft>
              <a:buSzPts val="1700"/>
              <a:buFont typeface="Calibri"/>
              <a:buChar char="●"/>
            </a:pPr>
            <a:r>
              <a:rPr lang="it-IT" sz="1700">
                <a:latin typeface="Calibri"/>
                <a:ea typeface="Calibri"/>
                <a:cs typeface="Calibri"/>
                <a:sym typeface="Calibri"/>
              </a:rPr>
              <a:t>FAIR Implementation Framework</a:t>
            </a:r>
            <a:endParaRPr sz="1700">
              <a:latin typeface="Calibri"/>
              <a:ea typeface="Calibri"/>
              <a:cs typeface="Calibri"/>
              <a:sym typeface="Calibri"/>
            </a:endParaRPr>
          </a:p>
          <a:p>
            <a:pPr marL="457200" lvl="0" indent="-336550" algn="l" rtl="0">
              <a:spcBef>
                <a:spcPts val="0"/>
              </a:spcBef>
              <a:spcAft>
                <a:spcPts val="0"/>
              </a:spcAft>
              <a:buSzPts val="1700"/>
              <a:buFont typeface="Calibri"/>
              <a:buChar char="●"/>
            </a:pPr>
            <a:r>
              <a:rPr lang="it-IT" sz="1700">
                <a:latin typeface="Calibri"/>
                <a:ea typeface="Calibri"/>
                <a:cs typeface="Calibri"/>
                <a:sym typeface="Calibri"/>
              </a:rPr>
              <a:t>Pillar workpackages focusing on persistent identifiers, semantics and metadata, metrics and certification and interoperability </a:t>
            </a:r>
            <a:endParaRPr sz="1700">
              <a:latin typeface="Calibri"/>
              <a:ea typeface="Calibri"/>
              <a:cs typeface="Calibri"/>
              <a:sym typeface="Calibri"/>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33"/>
        <p:cNvGrpSpPr/>
        <p:nvPr/>
      </p:nvGrpSpPr>
      <p:grpSpPr>
        <a:xfrm>
          <a:off x="0" y="0"/>
          <a:ext cx="0" cy="0"/>
          <a:chOff x="0" y="0"/>
          <a:chExt cx="0" cy="0"/>
        </a:xfrm>
      </p:grpSpPr>
      <p:sp>
        <p:nvSpPr>
          <p:cNvPr id="234" name="Google Shape;234;p4"/>
          <p:cNvSpPr txBox="1">
            <a:spLocks noGrp="1"/>
          </p:cNvSpPr>
          <p:nvPr>
            <p:ph type="subTitle" idx="1"/>
          </p:nvPr>
        </p:nvSpPr>
        <p:spPr>
          <a:xfrm>
            <a:off x="3630511" y="689246"/>
            <a:ext cx="4931100" cy="1416000"/>
          </a:xfrm>
          <a:prstGeom prst="rect">
            <a:avLst/>
          </a:prstGeom>
          <a:noFill/>
          <a:ln>
            <a:noFill/>
          </a:ln>
        </p:spPr>
        <p:txBody>
          <a:bodyPr spcFirstLastPara="1" wrap="square" lIns="91425" tIns="45700" rIns="91425" bIns="45700" anchor="t" anchorCtr="0">
            <a:normAutofit/>
          </a:bodyPr>
          <a:lstStyle/>
          <a:p>
            <a:pPr marL="0" lvl="0" indent="0" algn="ctr" rtl="0">
              <a:spcBef>
                <a:spcPts val="0"/>
              </a:spcBef>
              <a:spcAft>
                <a:spcPts val="0"/>
              </a:spcAft>
              <a:buClr>
                <a:schemeClr val="dk1"/>
              </a:buClr>
              <a:buSzPts val="6000"/>
              <a:buFont typeface="Arial"/>
              <a:buNone/>
            </a:pPr>
            <a:r>
              <a:rPr lang="it-IT" sz="6000"/>
              <a:t>Thanks! </a:t>
            </a:r>
            <a:endParaRPr sz="6000"/>
          </a:p>
          <a:p>
            <a:pPr marL="0" lvl="0" indent="0" algn="ctr" rtl="0">
              <a:spcBef>
                <a:spcPts val="0"/>
              </a:spcBef>
              <a:spcAft>
                <a:spcPts val="0"/>
              </a:spcAft>
              <a:buClr>
                <a:schemeClr val="dk1"/>
              </a:buClr>
              <a:buSzPts val="6000"/>
              <a:buFont typeface="Arial"/>
              <a:buNone/>
            </a:pPr>
            <a:endParaRPr/>
          </a:p>
        </p:txBody>
      </p:sp>
      <p:sp>
        <p:nvSpPr>
          <p:cNvPr id="235" name="Google Shape;235;p4"/>
          <p:cNvSpPr txBox="1"/>
          <p:nvPr/>
        </p:nvSpPr>
        <p:spPr>
          <a:xfrm>
            <a:off x="3252450" y="1873400"/>
            <a:ext cx="5687100" cy="1101600"/>
          </a:xfrm>
          <a:prstGeom prst="rect">
            <a:avLst/>
          </a:prstGeom>
          <a:noFill/>
          <a:ln>
            <a:noFill/>
          </a:ln>
        </p:spPr>
        <p:txBody>
          <a:bodyPr spcFirstLastPara="1" wrap="square" lIns="91425" tIns="91425" rIns="91425" bIns="91425" anchor="t" anchorCtr="0">
            <a:spAutoFit/>
          </a:bodyPr>
          <a:lstStyle/>
          <a:p>
            <a:pPr marL="0" lvl="0" indent="0" algn="ctr" rtl="0">
              <a:lnSpc>
                <a:spcPct val="90000"/>
              </a:lnSpc>
              <a:spcBef>
                <a:spcPts val="1100"/>
              </a:spcBef>
              <a:spcAft>
                <a:spcPts val="0"/>
              </a:spcAft>
              <a:buNone/>
            </a:pPr>
            <a:r>
              <a:rPr lang="it-IT" sz="2800" u="sng">
                <a:solidFill>
                  <a:schemeClr val="lt1"/>
                </a:solidFill>
                <a:latin typeface="Calibri"/>
                <a:ea typeface="Calibri"/>
                <a:cs typeface="Calibri"/>
                <a:sym typeface="Calibri"/>
                <a:hlinkClick r:id="rId4">
                  <a:extLst>
                    <a:ext uri="{A12FA001-AC4F-418D-AE19-62706E023703}">
                      <ahyp:hlinkClr xmlns:ahyp="http://schemas.microsoft.com/office/drawing/2018/hyperlinkcolor" val="tx"/>
                    </a:ext>
                  </a:extLst>
                </a:hlinkClick>
              </a:rPr>
              <a:t>joy.davidson@glasgow.ac.uk</a:t>
            </a:r>
            <a:endParaRPr sz="2800">
              <a:solidFill>
                <a:schemeClr val="lt1"/>
              </a:solidFill>
              <a:latin typeface="Calibri"/>
              <a:ea typeface="Calibri"/>
              <a:cs typeface="Calibri"/>
              <a:sym typeface="Calibri"/>
            </a:endParaRPr>
          </a:p>
          <a:p>
            <a:pPr marL="0" lvl="0" indent="0" algn="ctr" rtl="0">
              <a:lnSpc>
                <a:spcPct val="90000"/>
              </a:lnSpc>
              <a:spcBef>
                <a:spcPts val="1100"/>
              </a:spcBef>
              <a:spcAft>
                <a:spcPts val="0"/>
              </a:spcAft>
              <a:buNone/>
            </a:pPr>
            <a:r>
              <a:rPr lang="it-IT" sz="2800">
                <a:solidFill>
                  <a:schemeClr val="lt1"/>
                </a:solidFill>
                <a:latin typeface="Calibri"/>
                <a:ea typeface="Calibri"/>
                <a:cs typeface="Calibri"/>
                <a:sym typeface="Calibri"/>
              </a:rPr>
              <a:t>@jd162a</a:t>
            </a:r>
            <a:endParaRPr sz="2800">
              <a:solidFill>
                <a:schemeClr val="lt1"/>
              </a:solidFill>
              <a:latin typeface="Calibri"/>
              <a:ea typeface="Calibri"/>
              <a:cs typeface="Calibri"/>
              <a:sym typeface="Calibri"/>
            </a:endParaRPr>
          </a:p>
        </p:txBody>
      </p:sp>
      <p:sp>
        <p:nvSpPr>
          <p:cNvPr id="2" name="Rettangolo 1">
            <a:extLst>
              <a:ext uri="{FF2B5EF4-FFF2-40B4-BE49-F238E27FC236}">
                <a16:creationId xmlns:a16="http://schemas.microsoft.com/office/drawing/2014/main" id="{E27841E0-B627-41D5-A84C-529C55EC3756}"/>
              </a:ext>
            </a:extLst>
          </p:cNvPr>
          <p:cNvSpPr/>
          <p:nvPr/>
        </p:nvSpPr>
        <p:spPr>
          <a:xfrm>
            <a:off x="8859520" y="6430889"/>
            <a:ext cx="3332480" cy="307777"/>
          </a:xfrm>
          <a:prstGeom prst="rect">
            <a:avLst/>
          </a:prstGeom>
        </p:spPr>
        <p:txBody>
          <a:bodyPr wrap="square">
            <a:spAutoFit/>
          </a:bodyPr>
          <a:lstStyle/>
          <a:p>
            <a:r>
              <a:rPr lang="it-IT" u="sng" dirty="0">
                <a:solidFill>
                  <a:srgbClr val="0563C1"/>
                </a:solidFill>
                <a:latin typeface="Calibri" panose="020F0502020204030204" pitchFamily="34" charset="0"/>
                <a:hlinkClick r:id="rId5"/>
              </a:rPr>
              <a:t>https://doi.org/10.5281/zenodo.7276050</a:t>
            </a:r>
            <a:endParaRPr lang="it-IT" dirty="0"/>
          </a:p>
        </p:txBody>
      </p:sp>
      <p:pic>
        <p:nvPicPr>
          <p:cNvPr id="1026" name="Picture 2" descr="https://lh4.googleusercontent.com/fxNWBV2xqU0YpwwsR4B-N8fJIr5gBwq_4p8cquRqA10Kwr07w8EMVXo0b9JMzJ6z3DpC88UuTo_C4vujBENMUizuScHB9EviWBBhbdnJHiULjtLUJwZ7GVYrTwKgCEwktDurWeJoHngfNvabS07StTP5FCyqDL16qjHOpFZsLdt9BMOEPmxt8owcdruyBoXlYOg">
            <a:extLst>
              <a:ext uri="{FF2B5EF4-FFF2-40B4-BE49-F238E27FC236}">
                <a16:creationId xmlns:a16="http://schemas.microsoft.com/office/drawing/2014/main" id="{1B382235-ACC2-4980-8FA9-CE54353FAF7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885113" y="6397744"/>
            <a:ext cx="974407" cy="34092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39"/>
        <p:cNvGrpSpPr/>
        <p:nvPr/>
      </p:nvGrpSpPr>
      <p:grpSpPr>
        <a:xfrm>
          <a:off x="0" y="0"/>
          <a:ext cx="0" cy="0"/>
          <a:chOff x="0" y="0"/>
          <a:chExt cx="0" cy="0"/>
        </a:xfrm>
      </p:grpSpPr>
      <p:sp>
        <p:nvSpPr>
          <p:cNvPr id="240" name="Google Shape;240;g17c52299644_1_61"/>
          <p:cNvSpPr txBox="1"/>
          <p:nvPr/>
        </p:nvSpPr>
        <p:spPr>
          <a:xfrm>
            <a:off x="3026700" y="1756325"/>
            <a:ext cx="6138600" cy="27090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endParaRPr sz="4100" b="1">
              <a:solidFill>
                <a:schemeClr val="dk1"/>
              </a:solidFill>
              <a:highlight>
                <a:srgbClr val="FFFFFF"/>
              </a:highlight>
            </a:endParaRPr>
          </a:p>
          <a:p>
            <a:pPr marL="0" lvl="0" indent="0" algn="ctr" rtl="0">
              <a:spcBef>
                <a:spcPts val="0"/>
              </a:spcBef>
              <a:spcAft>
                <a:spcPts val="0"/>
              </a:spcAft>
              <a:buNone/>
            </a:pPr>
            <a:r>
              <a:rPr lang="it-IT" sz="4100" b="1">
                <a:solidFill>
                  <a:schemeClr val="dk1"/>
                </a:solidFill>
                <a:highlight>
                  <a:srgbClr val="FFFFFF"/>
                </a:highlight>
              </a:rPr>
              <a:t>Please go to menti.com and enter code </a:t>
            </a:r>
            <a:endParaRPr sz="4100" b="1">
              <a:solidFill>
                <a:schemeClr val="dk1"/>
              </a:solidFill>
              <a:highlight>
                <a:srgbClr val="FFFFFF"/>
              </a:highlight>
            </a:endParaRPr>
          </a:p>
          <a:p>
            <a:pPr marL="0" lvl="0" indent="0" algn="ctr" rtl="0">
              <a:spcBef>
                <a:spcPts val="0"/>
              </a:spcBef>
              <a:spcAft>
                <a:spcPts val="0"/>
              </a:spcAft>
              <a:buNone/>
            </a:pPr>
            <a:r>
              <a:rPr lang="it-IT" sz="4100" b="1">
                <a:solidFill>
                  <a:schemeClr val="dk1"/>
                </a:solidFill>
                <a:highlight>
                  <a:srgbClr val="FFFFFF"/>
                </a:highlight>
              </a:rPr>
              <a:t>6427 5224</a:t>
            </a:r>
            <a:endParaRPr sz="4300" b="1"/>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85"/>
        <p:cNvGrpSpPr/>
        <p:nvPr/>
      </p:nvGrpSpPr>
      <p:grpSpPr>
        <a:xfrm>
          <a:off x="0" y="0"/>
          <a:ext cx="0" cy="0"/>
          <a:chOff x="0" y="0"/>
          <a:chExt cx="0" cy="0"/>
        </a:xfrm>
      </p:grpSpPr>
      <p:sp>
        <p:nvSpPr>
          <p:cNvPr id="86" name="Google Shape;86;g17c52299644_0_14"/>
          <p:cNvSpPr txBox="1">
            <a:spLocks noGrp="1"/>
          </p:cNvSpPr>
          <p:nvPr>
            <p:ph type="title"/>
          </p:nvPr>
        </p:nvSpPr>
        <p:spPr>
          <a:xfrm>
            <a:off x="594201" y="1074082"/>
            <a:ext cx="10515600" cy="597300"/>
          </a:xfrm>
          <a:prstGeom prst="rect">
            <a:avLst/>
          </a:prstGeom>
          <a:noFill/>
          <a:ln>
            <a:noFill/>
          </a:ln>
        </p:spPr>
        <p:txBody>
          <a:bodyPr spcFirstLastPara="1" wrap="square" lIns="91425" tIns="45700" rIns="91425" bIns="45700" anchor="b" anchorCtr="0">
            <a:noAutofit/>
          </a:bodyPr>
          <a:lstStyle/>
          <a:p>
            <a:pPr marL="0" lvl="0" indent="0" algn="l" rtl="0">
              <a:lnSpc>
                <a:spcPct val="90000"/>
              </a:lnSpc>
              <a:spcBef>
                <a:spcPts val="0"/>
              </a:spcBef>
              <a:spcAft>
                <a:spcPts val="0"/>
              </a:spcAft>
              <a:buClr>
                <a:srgbClr val="4470A7"/>
              </a:buClr>
              <a:buSzPts val="6000"/>
              <a:buFont typeface="Calibri"/>
              <a:buNone/>
            </a:pPr>
            <a:r>
              <a:rPr lang="it-IT" sz="3600" b="1"/>
              <a:t>Intended learning outcomes for today</a:t>
            </a:r>
            <a:endParaRPr sz="3600" b="1"/>
          </a:p>
        </p:txBody>
      </p:sp>
      <p:sp>
        <p:nvSpPr>
          <p:cNvPr id="87" name="Google Shape;87;g17c52299644_0_14"/>
          <p:cNvSpPr txBox="1">
            <a:spLocks noGrp="1"/>
          </p:cNvSpPr>
          <p:nvPr>
            <p:ph type="sldNum" idx="12"/>
          </p:nvPr>
        </p:nvSpPr>
        <p:spPr>
          <a:xfrm>
            <a:off x="22647" y="4894547"/>
            <a:ext cx="736500" cy="2739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it-IT"/>
              <a:t>2</a:t>
            </a:fld>
            <a:endParaRPr/>
          </a:p>
        </p:txBody>
      </p:sp>
      <p:sp>
        <p:nvSpPr>
          <p:cNvPr id="88" name="Google Shape;88;g17c52299644_0_14"/>
          <p:cNvSpPr txBox="1">
            <a:spLocks noGrp="1"/>
          </p:cNvSpPr>
          <p:nvPr>
            <p:ph type="body" idx="1"/>
          </p:nvPr>
        </p:nvSpPr>
        <p:spPr>
          <a:xfrm>
            <a:off x="594201" y="1456924"/>
            <a:ext cx="10759500" cy="47517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100"/>
              </a:spcBef>
              <a:spcAft>
                <a:spcPts val="0"/>
              </a:spcAft>
              <a:buSzPts val="1900"/>
              <a:buNone/>
            </a:pPr>
            <a:r>
              <a:rPr lang="it-IT" sz="2400"/>
              <a:t> </a:t>
            </a:r>
            <a:endParaRPr sz="2400"/>
          </a:p>
          <a:p>
            <a:pPr marL="0" lvl="0" indent="0" algn="l" rtl="0">
              <a:lnSpc>
                <a:spcPct val="115000"/>
              </a:lnSpc>
              <a:spcBef>
                <a:spcPts val="1200"/>
              </a:spcBef>
              <a:spcAft>
                <a:spcPts val="0"/>
              </a:spcAft>
              <a:buSzPts val="1900"/>
              <a:buNone/>
            </a:pPr>
            <a:r>
              <a:rPr lang="it-IT" sz="900"/>
              <a:t> </a:t>
            </a:r>
            <a:endParaRPr sz="900"/>
          </a:p>
          <a:p>
            <a:pPr marL="0" lvl="0" indent="0" algn="l" rtl="0">
              <a:lnSpc>
                <a:spcPct val="90000"/>
              </a:lnSpc>
              <a:spcBef>
                <a:spcPts val="1200"/>
              </a:spcBef>
              <a:spcAft>
                <a:spcPts val="0"/>
              </a:spcAft>
              <a:buSzPts val="1900"/>
              <a:buNone/>
            </a:pPr>
            <a:endParaRPr/>
          </a:p>
          <a:p>
            <a:pPr marL="457200" lvl="0" indent="0" algn="l" rtl="0">
              <a:lnSpc>
                <a:spcPct val="90000"/>
              </a:lnSpc>
              <a:spcBef>
                <a:spcPts val="1100"/>
              </a:spcBef>
              <a:spcAft>
                <a:spcPts val="0"/>
              </a:spcAft>
              <a:buSzPts val="1900"/>
              <a:buNone/>
            </a:pPr>
            <a:endParaRPr/>
          </a:p>
        </p:txBody>
      </p:sp>
      <p:sp>
        <p:nvSpPr>
          <p:cNvPr id="89" name="Google Shape;89;g17c52299644_0_14"/>
          <p:cNvSpPr txBox="1"/>
          <p:nvPr/>
        </p:nvSpPr>
        <p:spPr>
          <a:xfrm>
            <a:off x="551813" y="1961500"/>
            <a:ext cx="11088300" cy="2247300"/>
          </a:xfrm>
          <a:prstGeom prst="rect">
            <a:avLst/>
          </a:prstGeom>
          <a:noFill/>
          <a:ln>
            <a:noFill/>
          </a:ln>
        </p:spPr>
        <p:txBody>
          <a:bodyPr spcFirstLastPara="1" wrap="square" lIns="91425" tIns="45700" rIns="91425" bIns="45700" anchor="t" anchorCtr="0">
            <a:spAutoFit/>
          </a:bodyPr>
          <a:lstStyle/>
          <a:p>
            <a:pPr marL="457200" marR="0" lvl="0" indent="-444500" algn="l" rtl="0">
              <a:lnSpc>
                <a:spcPct val="100000"/>
              </a:lnSpc>
              <a:spcBef>
                <a:spcPts val="0"/>
              </a:spcBef>
              <a:spcAft>
                <a:spcPts val="0"/>
              </a:spcAft>
              <a:buClr>
                <a:srgbClr val="000000"/>
              </a:buClr>
              <a:buSzPts val="2800"/>
              <a:buFont typeface="Arial"/>
              <a:buChar char="•"/>
            </a:pPr>
            <a:r>
              <a:rPr lang="it-IT" sz="2800">
                <a:latin typeface="Calibri"/>
                <a:ea typeface="Calibri"/>
                <a:cs typeface="Calibri"/>
                <a:sym typeface="Calibri"/>
              </a:rPr>
              <a:t>Aware of the role FAIR data play in the EOSC vision</a:t>
            </a:r>
            <a:endParaRPr sz="2800">
              <a:latin typeface="Calibri"/>
              <a:ea typeface="Calibri"/>
              <a:cs typeface="Calibri"/>
              <a:sym typeface="Calibri"/>
            </a:endParaRPr>
          </a:p>
          <a:p>
            <a:pPr marL="457200" marR="0" lvl="0" indent="-444500" algn="l" rtl="0">
              <a:lnSpc>
                <a:spcPct val="100000"/>
              </a:lnSpc>
              <a:spcBef>
                <a:spcPts val="0"/>
              </a:spcBef>
              <a:spcAft>
                <a:spcPts val="0"/>
              </a:spcAft>
              <a:buClr>
                <a:srgbClr val="000000"/>
              </a:buClr>
              <a:buSzPts val="2800"/>
              <a:buFont typeface="Arial"/>
              <a:buChar char="•"/>
            </a:pPr>
            <a:r>
              <a:rPr lang="it-IT" sz="2800" b="0" i="0" u="none" strike="noStrike" cap="none">
                <a:solidFill>
                  <a:srgbClr val="000000"/>
                </a:solidFill>
                <a:latin typeface="Calibri"/>
                <a:ea typeface="Calibri"/>
                <a:cs typeface="Calibri"/>
                <a:sym typeface="Calibri"/>
              </a:rPr>
              <a:t>Able to explain the difference between Open Data, FAIR Data and RDM</a:t>
            </a:r>
            <a:endParaRPr sz="2800" b="0" i="0" u="none" strike="noStrike" cap="none">
              <a:solidFill>
                <a:srgbClr val="000000"/>
              </a:solidFill>
              <a:latin typeface="Calibri"/>
              <a:ea typeface="Calibri"/>
              <a:cs typeface="Calibri"/>
              <a:sym typeface="Calibri"/>
            </a:endParaRPr>
          </a:p>
          <a:p>
            <a:pPr marL="457200" marR="0" lvl="0" indent="-444500" algn="l" rtl="0">
              <a:lnSpc>
                <a:spcPct val="100000"/>
              </a:lnSpc>
              <a:spcBef>
                <a:spcPts val="0"/>
              </a:spcBef>
              <a:spcAft>
                <a:spcPts val="0"/>
              </a:spcAft>
              <a:buClr>
                <a:srgbClr val="000000"/>
              </a:buClr>
              <a:buSzPts val="2800"/>
              <a:buFont typeface="Arial"/>
              <a:buChar char="•"/>
            </a:pPr>
            <a:r>
              <a:rPr lang="it-IT" sz="2800">
                <a:latin typeface="Calibri"/>
                <a:ea typeface="Calibri"/>
                <a:cs typeface="Calibri"/>
                <a:sym typeface="Calibri"/>
              </a:rPr>
              <a:t>Aware of key research practices that help to make data FAIR</a:t>
            </a:r>
            <a:endParaRPr sz="2800">
              <a:latin typeface="Calibri"/>
              <a:ea typeface="Calibri"/>
              <a:cs typeface="Calibri"/>
              <a:sym typeface="Calibri"/>
            </a:endParaRPr>
          </a:p>
          <a:p>
            <a:pPr marL="457200" marR="0" lvl="0" indent="-444500" algn="l" rtl="0">
              <a:lnSpc>
                <a:spcPct val="100000"/>
              </a:lnSpc>
              <a:spcBef>
                <a:spcPts val="0"/>
              </a:spcBef>
              <a:spcAft>
                <a:spcPts val="0"/>
              </a:spcAft>
              <a:buClr>
                <a:srgbClr val="000000"/>
              </a:buClr>
              <a:buSzPts val="2800"/>
              <a:buFont typeface="Arial"/>
              <a:buChar char="•"/>
            </a:pPr>
            <a:r>
              <a:rPr lang="it-IT" sz="2800">
                <a:latin typeface="Calibri"/>
                <a:ea typeface="Calibri"/>
                <a:cs typeface="Calibri"/>
                <a:sym typeface="Calibri"/>
              </a:rPr>
              <a:t>Aware of benefits from making data FAIR</a:t>
            </a:r>
            <a:r>
              <a:rPr lang="it-IT" sz="2800" b="0" i="0" u="none" strike="noStrike" cap="none">
                <a:solidFill>
                  <a:srgbClr val="000000"/>
                </a:solidFill>
                <a:latin typeface="Calibri"/>
                <a:ea typeface="Calibri"/>
                <a:cs typeface="Calibri"/>
                <a:sym typeface="Calibri"/>
              </a:rPr>
              <a:t> </a:t>
            </a:r>
            <a:endParaRPr sz="2800" b="0" i="0" u="none" strike="noStrike" cap="none">
              <a:solidFill>
                <a:srgbClr val="000000"/>
              </a:solidFill>
              <a:latin typeface="Calibri"/>
              <a:ea typeface="Calibri"/>
              <a:cs typeface="Calibri"/>
              <a:sym typeface="Calibri"/>
            </a:endParaRPr>
          </a:p>
          <a:p>
            <a:pPr marL="457200" marR="0" lvl="0" indent="-444500" algn="l" rtl="0">
              <a:lnSpc>
                <a:spcPct val="100000"/>
              </a:lnSpc>
              <a:spcBef>
                <a:spcPts val="0"/>
              </a:spcBef>
              <a:spcAft>
                <a:spcPts val="0"/>
              </a:spcAft>
              <a:buSzPts val="2800"/>
              <a:buFont typeface="Calibri"/>
              <a:buChar char="•"/>
            </a:pPr>
            <a:r>
              <a:rPr lang="it-IT" sz="2800">
                <a:latin typeface="Calibri"/>
                <a:ea typeface="Calibri"/>
                <a:cs typeface="Calibri"/>
                <a:sym typeface="Calibri"/>
              </a:rPr>
              <a:t>Aware of FAIR-IMPACT project </a:t>
            </a:r>
            <a:endParaRPr sz="2800">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pic>
        <p:nvPicPr>
          <p:cNvPr id="94" name="Google Shape;94;g17c52299644_1_42" descr="EOSC Portal: OpenAIRE&amp;#39;s contribution to the EOSC implementation - OpenAIRE  Blog"/>
          <p:cNvPicPr preferRelativeResize="0"/>
          <p:nvPr/>
        </p:nvPicPr>
        <p:blipFill rotWithShape="1">
          <a:blip r:embed="rId3">
            <a:alphaModFix/>
          </a:blip>
          <a:srcRect/>
          <a:stretch/>
        </p:blipFill>
        <p:spPr>
          <a:xfrm>
            <a:off x="6841275" y="4005426"/>
            <a:ext cx="4979750" cy="1878225"/>
          </a:xfrm>
          <a:prstGeom prst="rect">
            <a:avLst/>
          </a:prstGeom>
          <a:noFill/>
          <a:ln>
            <a:noFill/>
          </a:ln>
        </p:spPr>
      </p:pic>
      <p:sp>
        <p:nvSpPr>
          <p:cNvPr id="95" name="Google Shape;95;g17c52299644_1_42"/>
          <p:cNvSpPr/>
          <p:nvPr/>
        </p:nvSpPr>
        <p:spPr>
          <a:xfrm>
            <a:off x="5978820" y="3275112"/>
            <a:ext cx="234300" cy="3075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it-IT" sz="1500" b="0" i="0" u="none" strike="noStrike" cap="none">
                <a:solidFill>
                  <a:srgbClr val="000000"/>
                </a:solidFill>
                <a:latin typeface="Arial"/>
                <a:ea typeface="Arial"/>
                <a:cs typeface="Arial"/>
                <a:sym typeface="Arial"/>
              </a:rPr>
              <a:t> </a:t>
            </a:r>
            <a:endParaRPr sz="1500"/>
          </a:p>
        </p:txBody>
      </p:sp>
      <p:sp>
        <p:nvSpPr>
          <p:cNvPr id="96" name="Google Shape;96;g17c52299644_1_42"/>
          <p:cNvSpPr/>
          <p:nvPr/>
        </p:nvSpPr>
        <p:spPr>
          <a:xfrm>
            <a:off x="466775" y="922100"/>
            <a:ext cx="11206200" cy="44013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2800" b="0" i="0" u="none" strike="noStrike" cap="none">
              <a:solidFill>
                <a:srgbClr val="000000"/>
              </a:solidFill>
              <a:latin typeface="Calibri"/>
              <a:ea typeface="Calibri"/>
              <a:cs typeface="Calibri"/>
              <a:sym typeface="Calibri"/>
            </a:endParaRPr>
          </a:p>
          <a:p>
            <a:pPr marL="457200" marR="0" lvl="0" indent="-444500" algn="just" rtl="0">
              <a:lnSpc>
                <a:spcPct val="100000"/>
              </a:lnSpc>
              <a:spcBef>
                <a:spcPts val="0"/>
              </a:spcBef>
              <a:spcAft>
                <a:spcPts val="0"/>
              </a:spcAft>
              <a:buClr>
                <a:srgbClr val="000000"/>
              </a:buClr>
              <a:buSzPts val="2800"/>
              <a:buFont typeface="Arial"/>
              <a:buChar char="•"/>
            </a:pPr>
            <a:r>
              <a:rPr lang="it-IT" sz="2800" b="0" i="0" u="none" strike="noStrike" cap="none">
                <a:solidFill>
                  <a:srgbClr val="000000"/>
                </a:solidFill>
                <a:latin typeface="Calibri"/>
                <a:ea typeface="Calibri"/>
                <a:cs typeface="Calibri"/>
                <a:sym typeface="Calibri"/>
              </a:rPr>
              <a:t>Aim is to develop a trusted, virtual, federated environment that cuts across borders and scientific disciplines to </a:t>
            </a:r>
            <a:r>
              <a:rPr lang="it-IT" sz="2800" b="1" i="0" u="none" strike="noStrike" cap="none">
                <a:solidFill>
                  <a:srgbClr val="000000"/>
                </a:solidFill>
                <a:latin typeface="Calibri"/>
                <a:ea typeface="Calibri"/>
                <a:cs typeface="Calibri"/>
                <a:sym typeface="Calibri"/>
              </a:rPr>
              <a:t>store, share, process and re-use research digital objects following FAIR principles</a:t>
            </a:r>
            <a:r>
              <a:rPr lang="it-IT" sz="2800" b="0" i="0" u="none" strike="noStrike" cap="none">
                <a:solidFill>
                  <a:srgbClr val="000000"/>
                </a:solidFill>
                <a:latin typeface="Calibri"/>
                <a:ea typeface="Calibri"/>
                <a:cs typeface="Calibri"/>
                <a:sym typeface="Calibri"/>
              </a:rPr>
              <a:t>.</a:t>
            </a:r>
            <a:endParaRPr sz="1500"/>
          </a:p>
          <a:p>
            <a:pPr marL="0" marR="0" lvl="0" indent="0" algn="l" rtl="0">
              <a:lnSpc>
                <a:spcPct val="100000"/>
              </a:lnSpc>
              <a:spcBef>
                <a:spcPts val="0"/>
              </a:spcBef>
              <a:spcAft>
                <a:spcPts val="0"/>
              </a:spcAft>
              <a:buNone/>
            </a:pPr>
            <a:endParaRPr sz="2800" b="0" i="0" u="none" strike="noStrike" cap="none">
              <a:solidFill>
                <a:srgbClr val="000000"/>
              </a:solidFill>
              <a:latin typeface="Calibri"/>
              <a:ea typeface="Calibri"/>
              <a:cs typeface="Calibri"/>
              <a:sym typeface="Calibri"/>
            </a:endParaRPr>
          </a:p>
          <a:p>
            <a:pPr marL="457200" marR="0" lvl="0" indent="-444500" algn="l" rtl="0">
              <a:lnSpc>
                <a:spcPct val="100000"/>
              </a:lnSpc>
              <a:spcBef>
                <a:spcPts val="0"/>
              </a:spcBef>
              <a:spcAft>
                <a:spcPts val="0"/>
              </a:spcAft>
              <a:buClr>
                <a:srgbClr val="000000"/>
              </a:buClr>
              <a:buSzPts val="2800"/>
              <a:buFont typeface="Arial"/>
              <a:buChar char="•"/>
            </a:pPr>
            <a:r>
              <a:rPr lang="it-IT" sz="2800" b="0" i="0" u="none" strike="noStrike" cap="none">
                <a:solidFill>
                  <a:srgbClr val="000000"/>
                </a:solidFill>
                <a:latin typeface="Calibri"/>
                <a:ea typeface="Calibri"/>
                <a:cs typeface="Calibri"/>
                <a:sym typeface="Calibri"/>
              </a:rPr>
              <a:t>Will lead new insights and innovations, higher research productivity and improved reproducibility in science.</a:t>
            </a:r>
            <a:endParaRPr sz="1500"/>
          </a:p>
        </p:txBody>
      </p:sp>
      <p:sp>
        <p:nvSpPr>
          <p:cNvPr id="97" name="Google Shape;97;g17c52299644_1_42"/>
          <p:cNvSpPr txBox="1"/>
          <p:nvPr/>
        </p:nvSpPr>
        <p:spPr>
          <a:xfrm>
            <a:off x="3948435" y="151836"/>
            <a:ext cx="10515600" cy="6084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None/>
            </a:pPr>
            <a:r>
              <a:rPr lang="it-IT" sz="3900" b="1" i="0" u="none" strike="noStrike" cap="none">
                <a:solidFill>
                  <a:schemeClr val="dk1"/>
                </a:solidFill>
                <a:latin typeface="Calibri"/>
                <a:ea typeface="Calibri"/>
                <a:cs typeface="Calibri"/>
                <a:sym typeface="Calibri"/>
              </a:rPr>
              <a:t>EOSC vision </a:t>
            </a:r>
            <a:r>
              <a:rPr lang="it-IT" sz="3900" b="1">
                <a:solidFill>
                  <a:schemeClr val="dk1"/>
                </a:solidFill>
                <a:latin typeface="Calibri"/>
                <a:ea typeface="Calibri"/>
                <a:cs typeface="Calibri"/>
                <a:sym typeface="Calibri"/>
              </a:rPr>
              <a:t>depends on</a:t>
            </a:r>
            <a:r>
              <a:rPr lang="it-IT" sz="3900" b="1" i="0" u="none" strike="noStrike" cap="none">
                <a:solidFill>
                  <a:schemeClr val="dk1"/>
                </a:solidFill>
                <a:latin typeface="Calibri"/>
                <a:ea typeface="Calibri"/>
                <a:cs typeface="Calibri"/>
                <a:sym typeface="Calibri"/>
              </a:rPr>
              <a:t> FAIR data!</a:t>
            </a:r>
            <a:endParaRPr sz="1800" b="1">
              <a:solidFill>
                <a:schemeClr val="dk1"/>
              </a:solidFill>
            </a:endParaRPr>
          </a:p>
        </p:txBody>
      </p:sp>
      <p:sp>
        <p:nvSpPr>
          <p:cNvPr id="98" name="Google Shape;98;g17c52299644_1_42"/>
          <p:cNvSpPr/>
          <p:nvPr/>
        </p:nvSpPr>
        <p:spPr>
          <a:xfrm>
            <a:off x="318735" y="6097464"/>
            <a:ext cx="11502300" cy="246300"/>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None/>
            </a:pPr>
            <a:r>
              <a:rPr lang="it-IT" sz="1100" b="0" i="0" u="none" strike="noStrike" cap="none">
                <a:solidFill>
                  <a:srgbClr val="000000"/>
                </a:solidFill>
                <a:latin typeface="Arial"/>
                <a:ea typeface="Arial"/>
                <a:cs typeface="Arial"/>
                <a:sym typeface="Arial"/>
              </a:rPr>
              <a:t>https://ec.europa.eu/info/research-and-innovation/strategy/strategy-2020-2024/our-digital-future/open-science/european-open-science-cloud-eosc_en</a:t>
            </a:r>
            <a:endParaRPr sz="15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2"/>
        <p:cNvGrpSpPr/>
        <p:nvPr/>
      </p:nvGrpSpPr>
      <p:grpSpPr>
        <a:xfrm>
          <a:off x="0" y="0"/>
          <a:ext cx="0" cy="0"/>
          <a:chOff x="0" y="0"/>
          <a:chExt cx="0" cy="0"/>
        </a:xfrm>
      </p:grpSpPr>
      <p:sp>
        <p:nvSpPr>
          <p:cNvPr id="103" name="Google Shape;103;g17c52299644_1_35"/>
          <p:cNvSpPr txBox="1">
            <a:spLocks noGrp="1"/>
          </p:cNvSpPr>
          <p:nvPr>
            <p:ph type="title"/>
          </p:nvPr>
        </p:nvSpPr>
        <p:spPr>
          <a:xfrm>
            <a:off x="4028583" y="0"/>
            <a:ext cx="11360700" cy="763500"/>
          </a:xfrm>
          <a:prstGeom prst="rect">
            <a:avLst/>
          </a:prstGeom>
          <a:noFill/>
          <a:ln>
            <a:noFill/>
          </a:ln>
        </p:spPr>
        <p:txBody>
          <a:bodyPr spcFirstLastPara="1" wrap="square" lIns="121900" tIns="121900" rIns="121900" bIns="121900" anchor="t" anchorCtr="0">
            <a:noAutofit/>
          </a:bodyPr>
          <a:lstStyle/>
          <a:p>
            <a:pPr marL="0" lvl="0" indent="0" algn="l" rtl="0">
              <a:lnSpc>
                <a:spcPct val="100000"/>
              </a:lnSpc>
              <a:spcBef>
                <a:spcPts val="0"/>
              </a:spcBef>
              <a:spcAft>
                <a:spcPts val="0"/>
              </a:spcAft>
              <a:buSzPts val="1300"/>
              <a:buNone/>
            </a:pPr>
            <a:r>
              <a:rPr lang="it-IT" sz="3900" b="1">
                <a:solidFill>
                  <a:schemeClr val="dk1"/>
                </a:solidFill>
              </a:rPr>
              <a:t>Awareness of FAIR needs to improve</a:t>
            </a:r>
            <a:endParaRPr sz="3900" b="1">
              <a:solidFill>
                <a:schemeClr val="dk1"/>
              </a:solidFill>
            </a:endParaRPr>
          </a:p>
        </p:txBody>
      </p:sp>
      <p:sp>
        <p:nvSpPr>
          <p:cNvPr id="104" name="Google Shape;104;g17c52299644_1_35"/>
          <p:cNvSpPr txBox="1"/>
          <p:nvPr/>
        </p:nvSpPr>
        <p:spPr>
          <a:xfrm>
            <a:off x="618600" y="5482892"/>
            <a:ext cx="10954800" cy="1068300"/>
          </a:xfrm>
          <a:prstGeom prst="rect">
            <a:avLst/>
          </a:prstGeom>
          <a:noFill/>
          <a:ln>
            <a:noFill/>
          </a:ln>
        </p:spPr>
        <p:txBody>
          <a:bodyPr spcFirstLastPara="1" wrap="square" lIns="121900" tIns="121900" rIns="121900" bIns="121900" anchor="t" anchorCtr="0">
            <a:spAutoFit/>
          </a:bodyPr>
          <a:lstStyle/>
          <a:p>
            <a:pPr marL="0" marR="0" lvl="0" indent="0" algn="l" rtl="0">
              <a:lnSpc>
                <a:spcPct val="115000"/>
              </a:lnSpc>
              <a:spcBef>
                <a:spcPts val="0"/>
              </a:spcBef>
              <a:spcAft>
                <a:spcPts val="0"/>
              </a:spcAft>
              <a:buClr>
                <a:srgbClr val="000000"/>
              </a:buClr>
              <a:buSzPts val="1200"/>
              <a:buFont typeface="Arial"/>
              <a:buNone/>
            </a:pPr>
            <a:r>
              <a:rPr lang="it-IT" sz="1200" b="0" i="0" u="none" strike="noStrike" cap="none">
                <a:solidFill>
                  <a:schemeClr val="dk1"/>
                </a:solidFill>
                <a:highlight>
                  <a:srgbClr val="FFFFFF"/>
                </a:highlight>
                <a:latin typeface="Arial"/>
                <a:ea typeface="Arial"/>
                <a:cs typeface="Arial"/>
                <a:sym typeface="Arial"/>
              </a:rPr>
              <a:t>Source: own elaboration based on unweighted researchers’ survey data, </a:t>
            </a:r>
            <a:r>
              <a:rPr lang="it-IT" sz="1200" b="0" i="0" u="none" strike="noStrike" cap="none">
                <a:solidFill>
                  <a:schemeClr val="dk1"/>
                </a:solidFill>
                <a:latin typeface="Arial"/>
                <a:ea typeface="Arial"/>
                <a:cs typeface="Arial"/>
                <a:sym typeface="Arial"/>
              </a:rPr>
              <a:t>N=</a:t>
            </a:r>
            <a:r>
              <a:rPr lang="it-IT" sz="1200" b="0" i="0" u="none" strike="noStrike" cap="none">
                <a:solidFill>
                  <a:schemeClr val="dk1"/>
                </a:solidFill>
                <a:highlight>
                  <a:srgbClr val="FFFFFF"/>
                </a:highlight>
                <a:latin typeface="Arial"/>
                <a:ea typeface="Arial"/>
                <a:cs typeface="Arial"/>
                <a:sym typeface="Arial"/>
              </a:rPr>
              <a:t>11849. </a:t>
            </a:r>
            <a:endParaRPr sz="1200" b="0" i="0" u="none" strike="noStrike" cap="none">
              <a:solidFill>
                <a:schemeClr val="dk1"/>
              </a:solidFill>
              <a:highlight>
                <a:srgbClr val="FFFFFF"/>
              </a:highlight>
              <a:latin typeface="Arial"/>
              <a:ea typeface="Arial"/>
              <a:cs typeface="Arial"/>
              <a:sym typeface="Arial"/>
            </a:endParaRPr>
          </a:p>
          <a:p>
            <a:pPr marL="0" marR="0" lvl="0" indent="0" algn="l" rtl="0">
              <a:lnSpc>
                <a:spcPct val="115000"/>
              </a:lnSpc>
              <a:spcBef>
                <a:spcPts val="0"/>
              </a:spcBef>
              <a:spcAft>
                <a:spcPts val="0"/>
              </a:spcAft>
              <a:buClr>
                <a:srgbClr val="000000"/>
              </a:buClr>
              <a:buSzPts val="1200"/>
              <a:buFont typeface="Arial"/>
              <a:buNone/>
            </a:pPr>
            <a:r>
              <a:rPr lang="it-IT" sz="1200">
                <a:solidFill>
                  <a:schemeClr val="dk1"/>
                </a:solidFill>
                <a:highlight>
                  <a:srgbClr val="FFFFFF"/>
                </a:highlight>
              </a:rPr>
              <a:t>Forthcoming </a:t>
            </a:r>
            <a:r>
              <a:rPr lang="it-IT" sz="1200" b="0" i="0" u="none" strike="noStrike" cap="none">
                <a:solidFill>
                  <a:schemeClr val="dk1"/>
                </a:solidFill>
                <a:highlight>
                  <a:srgbClr val="FFFFFF"/>
                </a:highlight>
                <a:latin typeface="Arial"/>
                <a:ea typeface="Arial"/>
                <a:cs typeface="Arial"/>
                <a:sym typeface="Arial"/>
              </a:rPr>
              <a:t>European Research Data Landscape Study 202</a:t>
            </a:r>
            <a:r>
              <a:rPr lang="it-IT" sz="1200">
                <a:solidFill>
                  <a:schemeClr val="dk1"/>
                </a:solidFill>
                <a:highlight>
                  <a:srgbClr val="FFFFFF"/>
                </a:highlight>
              </a:rPr>
              <a:t>2. </a:t>
            </a:r>
            <a:r>
              <a:rPr lang="it-IT" sz="1200" u="sng">
                <a:solidFill>
                  <a:schemeClr val="hlink"/>
                </a:solidFill>
                <a:highlight>
                  <a:srgbClr val="FFFFFF"/>
                </a:highlight>
                <a:hlinkClick r:id="rId3"/>
              </a:rPr>
              <a:t>https://research-and-innovation.ec.europa.eu/news/all-research-and-innovation-news/ec-kicked-study-will-provide-full-characterisation-european-research-data-landscape-2021-06-22_en</a:t>
            </a:r>
            <a:r>
              <a:rPr lang="it-IT" sz="1200">
                <a:solidFill>
                  <a:schemeClr val="dk1"/>
                </a:solidFill>
                <a:highlight>
                  <a:srgbClr val="FFFFFF"/>
                </a:highlight>
              </a:rPr>
              <a:t> </a:t>
            </a:r>
            <a:endParaRPr sz="1200" b="0" i="0" u="none" strike="noStrike" cap="none">
              <a:solidFill>
                <a:schemeClr val="dk1"/>
              </a:solidFill>
              <a:highlight>
                <a:srgbClr val="FFFFFF"/>
              </a:highlight>
              <a:latin typeface="Arial"/>
              <a:ea typeface="Arial"/>
              <a:cs typeface="Arial"/>
              <a:sym typeface="Arial"/>
            </a:endParaRPr>
          </a:p>
        </p:txBody>
      </p:sp>
      <p:pic>
        <p:nvPicPr>
          <p:cNvPr id="105" name="Google Shape;105;g17c52299644_1_35"/>
          <p:cNvPicPr preferRelativeResize="0"/>
          <p:nvPr/>
        </p:nvPicPr>
        <p:blipFill rotWithShape="1">
          <a:blip r:embed="rId4">
            <a:alphaModFix/>
          </a:blip>
          <a:srcRect t="33638"/>
          <a:stretch/>
        </p:blipFill>
        <p:spPr>
          <a:xfrm>
            <a:off x="735975" y="1494475"/>
            <a:ext cx="10443675" cy="4116201"/>
          </a:xfrm>
          <a:prstGeom prst="rect">
            <a:avLst/>
          </a:prstGeom>
          <a:noFill/>
          <a:ln>
            <a:noFill/>
          </a:ln>
        </p:spPr>
      </p:pic>
      <p:sp>
        <p:nvSpPr>
          <p:cNvPr id="106" name="Google Shape;106;g17c52299644_1_35"/>
          <p:cNvSpPr/>
          <p:nvPr/>
        </p:nvSpPr>
        <p:spPr>
          <a:xfrm>
            <a:off x="8481175" y="4414600"/>
            <a:ext cx="2455500" cy="1068300"/>
          </a:xfrm>
          <a:prstGeom prst="ellipse">
            <a:avLst/>
          </a:prstGeom>
          <a:noFill/>
          <a:ln w="28575" cap="flat" cmpd="sng">
            <a:solidFill>
              <a:srgbClr val="FF0000"/>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Arial"/>
              <a:ea typeface="Arial"/>
              <a:cs typeface="Arial"/>
              <a:sym typeface="Arial"/>
            </a:endParaRPr>
          </a:p>
        </p:txBody>
      </p:sp>
      <p:sp>
        <p:nvSpPr>
          <p:cNvPr id="107" name="Google Shape;107;g17c52299644_1_35"/>
          <p:cNvSpPr txBox="1">
            <a:spLocks noGrp="1"/>
          </p:cNvSpPr>
          <p:nvPr>
            <p:ph type="title"/>
          </p:nvPr>
        </p:nvSpPr>
        <p:spPr>
          <a:xfrm>
            <a:off x="1052551" y="955275"/>
            <a:ext cx="10086900" cy="763500"/>
          </a:xfrm>
          <a:prstGeom prst="rect">
            <a:avLst/>
          </a:prstGeom>
          <a:noFill/>
          <a:ln>
            <a:noFill/>
          </a:ln>
        </p:spPr>
        <p:txBody>
          <a:bodyPr spcFirstLastPara="1" wrap="square" lIns="121900" tIns="121900" rIns="121900" bIns="121900" anchor="t" anchorCtr="0">
            <a:noAutofit/>
          </a:bodyPr>
          <a:lstStyle/>
          <a:p>
            <a:pPr marL="0" lvl="0" indent="0" algn="ctr" rtl="0">
              <a:lnSpc>
                <a:spcPct val="115000"/>
              </a:lnSpc>
              <a:spcBef>
                <a:spcPts val="0"/>
              </a:spcBef>
              <a:spcAft>
                <a:spcPts val="0"/>
              </a:spcAft>
              <a:buSzPts val="1100"/>
              <a:buNone/>
            </a:pPr>
            <a:r>
              <a:rPr lang="it-IT" sz="2000" b="1">
                <a:solidFill>
                  <a:srgbClr val="595959"/>
                </a:solidFill>
                <a:latin typeface="Arial"/>
                <a:ea typeface="Arial"/>
                <a:cs typeface="Arial"/>
                <a:sym typeface="Arial"/>
              </a:rPr>
              <a:t>How familiar are you with the FAIR principles in relation </a:t>
            </a:r>
            <a:endParaRPr sz="2000" b="1">
              <a:solidFill>
                <a:srgbClr val="595959"/>
              </a:solidFill>
              <a:latin typeface="Arial"/>
              <a:ea typeface="Arial"/>
              <a:cs typeface="Arial"/>
              <a:sym typeface="Arial"/>
            </a:endParaRPr>
          </a:p>
          <a:p>
            <a:pPr marL="0" lvl="0" indent="0" algn="ctr" rtl="0">
              <a:lnSpc>
                <a:spcPct val="115000"/>
              </a:lnSpc>
              <a:spcBef>
                <a:spcPts val="0"/>
              </a:spcBef>
              <a:spcAft>
                <a:spcPts val="0"/>
              </a:spcAft>
              <a:buClr>
                <a:schemeClr val="dk1"/>
              </a:buClr>
              <a:buSzPts val="1100"/>
              <a:buFont typeface="Arial"/>
              <a:buNone/>
            </a:pPr>
            <a:r>
              <a:rPr lang="it-IT" sz="2000" b="1">
                <a:solidFill>
                  <a:srgbClr val="595959"/>
                </a:solidFill>
                <a:latin typeface="Arial"/>
                <a:ea typeface="Arial"/>
                <a:cs typeface="Arial"/>
                <a:sym typeface="Arial"/>
              </a:rPr>
              <a:t>to managing and sharing data?</a:t>
            </a:r>
            <a:endParaRPr sz="2000" b="1">
              <a:solidFill>
                <a:srgbClr val="595959"/>
              </a:solidFill>
              <a:latin typeface="Arial"/>
              <a:ea typeface="Arial"/>
              <a:cs typeface="Arial"/>
              <a:sym typeface="Arial"/>
            </a:endParaRPr>
          </a:p>
          <a:p>
            <a:pPr marL="0" lvl="0" indent="0" algn="l" rtl="0">
              <a:lnSpc>
                <a:spcPct val="100000"/>
              </a:lnSpc>
              <a:spcBef>
                <a:spcPts val="0"/>
              </a:spcBef>
              <a:spcAft>
                <a:spcPts val="0"/>
              </a:spcAft>
              <a:buSzPts val="1300"/>
              <a:buNone/>
            </a:pPr>
            <a:endParaRPr sz="3900" b="1">
              <a:solidFill>
                <a:schemeClr val="dk1"/>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1"/>
        <p:cNvGrpSpPr/>
        <p:nvPr/>
      </p:nvGrpSpPr>
      <p:grpSpPr>
        <a:xfrm>
          <a:off x="0" y="0"/>
          <a:ext cx="0" cy="0"/>
          <a:chOff x="0" y="0"/>
          <a:chExt cx="0" cy="0"/>
        </a:xfrm>
      </p:grpSpPr>
      <p:sp>
        <p:nvSpPr>
          <p:cNvPr id="112" name="Google Shape;112;g17c52299644_0_36"/>
          <p:cNvSpPr txBox="1">
            <a:spLocks noGrp="1"/>
          </p:cNvSpPr>
          <p:nvPr>
            <p:ph type="title"/>
          </p:nvPr>
        </p:nvSpPr>
        <p:spPr>
          <a:xfrm>
            <a:off x="4283833" y="0"/>
            <a:ext cx="11360700" cy="763500"/>
          </a:xfrm>
          <a:prstGeom prst="rect">
            <a:avLst/>
          </a:prstGeom>
        </p:spPr>
        <p:txBody>
          <a:bodyPr spcFirstLastPara="1" wrap="square" lIns="121900" tIns="121900" rIns="121900" bIns="121900" anchor="t" anchorCtr="0">
            <a:noAutofit/>
          </a:bodyPr>
          <a:lstStyle/>
          <a:p>
            <a:pPr marL="0" lvl="0" indent="0" algn="l" rtl="0">
              <a:spcBef>
                <a:spcPts val="0"/>
              </a:spcBef>
              <a:spcAft>
                <a:spcPts val="0"/>
              </a:spcAft>
              <a:buSzPts val="990"/>
              <a:buNone/>
            </a:pPr>
            <a:r>
              <a:rPr lang="it-IT" sz="3900" b="1">
                <a:solidFill>
                  <a:schemeClr val="dk1"/>
                </a:solidFill>
              </a:rPr>
              <a:t>So, what are the FAIR principles? </a:t>
            </a:r>
            <a:endParaRPr sz="3900" b="1">
              <a:solidFill>
                <a:schemeClr val="dk1"/>
              </a:solidFill>
            </a:endParaRPr>
          </a:p>
        </p:txBody>
      </p:sp>
      <p:sp>
        <p:nvSpPr>
          <p:cNvPr id="113" name="Google Shape;113;g17c52299644_0_36"/>
          <p:cNvSpPr txBox="1"/>
          <p:nvPr/>
        </p:nvSpPr>
        <p:spPr>
          <a:xfrm>
            <a:off x="1053792" y="6044267"/>
            <a:ext cx="8639700" cy="477000"/>
          </a:xfrm>
          <a:prstGeom prst="rect">
            <a:avLst/>
          </a:prstGeom>
          <a:noFill/>
          <a:ln>
            <a:noFill/>
          </a:ln>
        </p:spPr>
        <p:txBody>
          <a:bodyPr spcFirstLastPara="1" wrap="square" lIns="121900" tIns="121900" rIns="121900" bIns="121900" anchor="t" anchorCtr="0">
            <a:spAutoFit/>
          </a:bodyPr>
          <a:lstStyle/>
          <a:p>
            <a:pPr marL="0" lvl="0" indent="0" algn="l" rtl="0">
              <a:spcBef>
                <a:spcPts val="0"/>
              </a:spcBef>
              <a:spcAft>
                <a:spcPts val="0"/>
              </a:spcAft>
              <a:buNone/>
            </a:pPr>
            <a:r>
              <a:rPr lang="it-IT" sz="1500"/>
              <a:t>Image from DTL What is FAIR Data Stewardship. </a:t>
            </a:r>
            <a:r>
              <a:rPr lang="it-IT" sz="1500" u="sng">
                <a:solidFill>
                  <a:schemeClr val="hlink"/>
                </a:solidFill>
                <a:hlinkClick r:id="rId3"/>
              </a:rPr>
              <a:t>https://www.dtls.nl/fair-data/data-stewardship/</a:t>
            </a:r>
            <a:r>
              <a:rPr lang="it-IT" sz="1500"/>
              <a:t> </a:t>
            </a:r>
            <a:endParaRPr sz="1500"/>
          </a:p>
        </p:txBody>
      </p:sp>
      <p:pic>
        <p:nvPicPr>
          <p:cNvPr id="114" name="Google Shape;114;g17c52299644_0_36"/>
          <p:cNvPicPr preferRelativeResize="0"/>
          <p:nvPr/>
        </p:nvPicPr>
        <p:blipFill>
          <a:blip r:embed="rId4">
            <a:alphaModFix/>
          </a:blip>
          <a:stretch>
            <a:fillRect/>
          </a:stretch>
        </p:blipFill>
        <p:spPr>
          <a:xfrm>
            <a:off x="1053800" y="713325"/>
            <a:ext cx="9233199" cy="543132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sp>
        <p:nvSpPr>
          <p:cNvPr id="119" name="Google Shape;119;g17c52299644_0_42"/>
          <p:cNvSpPr txBox="1">
            <a:spLocks noGrp="1"/>
          </p:cNvSpPr>
          <p:nvPr>
            <p:ph type="sldNum" idx="12"/>
          </p:nvPr>
        </p:nvSpPr>
        <p:spPr>
          <a:xfrm>
            <a:off x="8472459" y="4663217"/>
            <a:ext cx="548700" cy="3936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1300"/>
              <a:buFont typeface="Arial"/>
              <a:buNone/>
            </a:pPr>
            <a:fld id="{00000000-1234-1234-1234-123412341234}" type="slidenum">
              <a:rPr lang="it-IT"/>
              <a:t>6</a:t>
            </a:fld>
            <a:endParaRPr/>
          </a:p>
        </p:txBody>
      </p:sp>
      <p:sp>
        <p:nvSpPr>
          <p:cNvPr id="120" name="Google Shape;120;g17c52299644_0_42"/>
          <p:cNvSpPr/>
          <p:nvPr/>
        </p:nvSpPr>
        <p:spPr>
          <a:xfrm>
            <a:off x="377700" y="1070050"/>
            <a:ext cx="11063400" cy="28623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Arial"/>
              <a:ea typeface="Arial"/>
              <a:cs typeface="Arial"/>
              <a:sym typeface="Arial"/>
            </a:endParaRPr>
          </a:p>
          <a:p>
            <a:pPr marL="0" marR="0" lvl="0" indent="0" algn="just" rtl="0">
              <a:lnSpc>
                <a:spcPct val="100000"/>
              </a:lnSpc>
              <a:spcBef>
                <a:spcPts val="0"/>
              </a:spcBef>
              <a:spcAft>
                <a:spcPts val="0"/>
              </a:spcAft>
              <a:buClr>
                <a:srgbClr val="000000"/>
              </a:buClr>
              <a:buSzPts val="1900"/>
              <a:buFont typeface="Arial"/>
              <a:buNone/>
            </a:pPr>
            <a:r>
              <a:rPr lang="it-IT" sz="3000" b="0" i="0" u="none" strike="noStrike" cap="none">
                <a:solidFill>
                  <a:srgbClr val="000000"/>
                </a:solidFill>
                <a:latin typeface="Arial"/>
                <a:ea typeface="Arial"/>
                <a:cs typeface="Arial"/>
                <a:sym typeface="Arial"/>
              </a:rPr>
              <a:t>According to the </a:t>
            </a:r>
            <a:r>
              <a:rPr lang="it-IT" sz="3000"/>
              <a:t>Open Data Institute (</a:t>
            </a:r>
            <a:r>
              <a:rPr lang="it-IT" sz="3000" b="0" i="0" u="none" strike="noStrike" cap="none">
                <a:solidFill>
                  <a:srgbClr val="000000"/>
                </a:solidFill>
                <a:latin typeface="Arial"/>
                <a:ea typeface="Arial"/>
                <a:cs typeface="Arial"/>
                <a:sym typeface="Arial"/>
              </a:rPr>
              <a:t>ODI</a:t>
            </a:r>
            <a:r>
              <a:rPr lang="it-IT" sz="3000"/>
              <a:t>)</a:t>
            </a:r>
            <a:r>
              <a:rPr lang="it-IT" sz="3000" b="0" i="0" u="none" strike="noStrike" cap="none">
                <a:solidFill>
                  <a:srgbClr val="000000"/>
                </a:solidFill>
                <a:latin typeface="Arial"/>
                <a:ea typeface="Arial"/>
                <a:cs typeface="Arial"/>
                <a:sym typeface="Arial"/>
              </a:rPr>
              <a:t>, open data must be licensed to make clear that anyone can use the data in any way they want, including transforming, combining, and sharing it with others, even for commercial purposes. </a:t>
            </a:r>
            <a:endParaRPr sz="30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900"/>
              <a:buFont typeface="Arial"/>
              <a:buNone/>
            </a:pPr>
            <a:endParaRPr sz="1900"/>
          </a:p>
          <a:p>
            <a:pPr marL="0" marR="0" lvl="0" indent="0" algn="ctr"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900"/>
              <a:buFont typeface="Arial"/>
              <a:buNone/>
            </a:pPr>
            <a:r>
              <a:rPr lang="it-IT" sz="1900" b="0" i="0" u="none" strike="noStrike" cap="none">
                <a:solidFill>
                  <a:srgbClr val="000000"/>
                </a:solidFill>
                <a:latin typeface="Arial"/>
                <a:ea typeface="Arial"/>
                <a:cs typeface="Arial"/>
                <a:sym typeface="Arial"/>
              </a:rPr>
              <a:t>ODI provides a great introduction to all aspects of Open Data in their Open Data Essentials course. </a:t>
            </a:r>
            <a:endParaRPr sz="19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900"/>
              <a:buFont typeface="Arial"/>
              <a:buNone/>
            </a:pPr>
            <a:r>
              <a:rPr lang="it-IT" sz="1900" b="0" i="0" u="sng" strike="noStrike" cap="none">
                <a:solidFill>
                  <a:srgbClr val="000000"/>
                </a:solidFill>
                <a:latin typeface="Arial"/>
                <a:ea typeface="Arial"/>
                <a:cs typeface="Arial"/>
                <a:sym typeface="Arial"/>
                <a:hlinkClick r:id="rId3">
                  <a:extLst>
                    <a:ext uri="{A12FA001-AC4F-418D-AE19-62706E023703}">
                      <ahyp:hlinkClr xmlns:ahyp="http://schemas.microsoft.com/office/drawing/2018/hyperlinkcolor" val="tx"/>
                    </a:ext>
                  </a:extLst>
                </a:hlinkClick>
              </a:rPr>
              <a:t>http://accelerate.theodi.org/</a:t>
            </a:r>
            <a:endParaRPr sz="19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Arial"/>
              <a:ea typeface="Arial"/>
              <a:cs typeface="Arial"/>
              <a:sym typeface="Arial"/>
            </a:endParaRPr>
          </a:p>
        </p:txBody>
      </p:sp>
      <p:pic>
        <p:nvPicPr>
          <p:cNvPr id="121" name="Google Shape;121;g17c52299644_0_42"/>
          <p:cNvPicPr preferRelativeResize="0"/>
          <p:nvPr/>
        </p:nvPicPr>
        <p:blipFill rotWithShape="1">
          <a:blip r:embed="rId4">
            <a:alphaModFix/>
          </a:blip>
          <a:srcRect/>
          <a:stretch/>
        </p:blipFill>
        <p:spPr>
          <a:xfrm>
            <a:off x="7021651" y="4630057"/>
            <a:ext cx="4560749" cy="1563685"/>
          </a:xfrm>
          <a:prstGeom prst="rect">
            <a:avLst/>
          </a:prstGeom>
          <a:noFill/>
          <a:ln>
            <a:noFill/>
          </a:ln>
        </p:spPr>
      </p:pic>
      <p:sp>
        <p:nvSpPr>
          <p:cNvPr id="122" name="Google Shape;122;g17c52299644_0_42"/>
          <p:cNvSpPr txBox="1"/>
          <p:nvPr/>
        </p:nvSpPr>
        <p:spPr>
          <a:xfrm>
            <a:off x="3914100" y="117075"/>
            <a:ext cx="8411700" cy="668700"/>
          </a:xfrm>
          <a:prstGeom prst="rect">
            <a:avLst/>
          </a:prstGeom>
          <a:noFill/>
          <a:ln>
            <a:noFill/>
          </a:ln>
        </p:spPr>
        <p:txBody>
          <a:bodyPr spcFirstLastPara="1" wrap="square" lIns="91425" tIns="91425" rIns="91425" bIns="91425" anchor="t" anchorCtr="0">
            <a:spAutoFit/>
          </a:bodyPr>
          <a:lstStyle/>
          <a:p>
            <a:pPr marL="0" lvl="0" indent="0" algn="l" rtl="0">
              <a:lnSpc>
                <a:spcPct val="85000"/>
              </a:lnSpc>
              <a:spcBef>
                <a:spcPts val="0"/>
              </a:spcBef>
              <a:spcAft>
                <a:spcPts val="0"/>
              </a:spcAft>
              <a:buNone/>
            </a:pPr>
            <a:r>
              <a:rPr lang="it-IT" sz="3700" b="1">
                <a:solidFill>
                  <a:schemeClr val="dk1"/>
                </a:solidFill>
                <a:latin typeface="Calibri"/>
                <a:ea typeface="Calibri"/>
                <a:cs typeface="Calibri"/>
                <a:sym typeface="Calibri"/>
              </a:rPr>
              <a:t>FAIR data are not the same as open data</a:t>
            </a:r>
            <a:endParaRPr sz="3700" b="1">
              <a:solidFill>
                <a:schemeClr val="dk1"/>
              </a:solidFill>
              <a:latin typeface="Calibri"/>
              <a:ea typeface="Calibri"/>
              <a:cs typeface="Calibri"/>
              <a:sym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27"/>
        <p:cNvGrpSpPr/>
        <p:nvPr/>
      </p:nvGrpSpPr>
      <p:grpSpPr>
        <a:xfrm>
          <a:off x="0" y="0"/>
          <a:ext cx="0" cy="0"/>
          <a:chOff x="0" y="0"/>
          <a:chExt cx="0" cy="0"/>
        </a:xfrm>
      </p:grpSpPr>
      <p:sp>
        <p:nvSpPr>
          <p:cNvPr id="128" name="Google Shape;128;g17c52299644_0_78"/>
          <p:cNvSpPr txBox="1">
            <a:spLocks noGrp="1"/>
          </p:cNvSpPr>
          <p:nvPr>
            <p:ph type="sldNum" idx="4294967295"/>
          </p:nvPr>
        </p:nvSpPr>
        <p:spPr>
          <a:xfrm>
            <a:off x="30196" y="6526063"/>
            <a:ext cx="981900" cy="3651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1200"/>
              <a:buNone/>
            </a:pPr>
            <a:fld id="{00000000-1234-1234-1234-123412341234}" type="slidenum">
              <a:rPr lang="it-IT"/>
              <a:t>7</a:t>
            </a:fld>
            <a:endParaRPr/>
          </a:p>
        </p:txBody>
      </p:sp>
      <p:sp>
        <p:nvSpPr>
          <p:cNvPr id="129" name="Google Shape;129;g17c52299644_0_78"/>
          <p:cNvSpPr/>
          <p:nvPr/>
        </p:nvSpPr>
        <p:spPr>
          <a:xfrm>
            <a:off x="1603304" y="6054308"/>
            <a:ext cx="10325700" cy="246300"/>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rgbClr val="000000"/>
              </a:buClr>
              <a:buSzPts val="1100"/>
              <a:buFont typeface="Arial"/>
              <a:buNone/>
            </a:pPr>
            <a:r>
              <a:rPr lang="it-IT" sz="1100" b="0" i="0" u="none" strike="noStrike" cap="none">
                <a:solidFill>
                  <a:srgbClr val="000000"/>
                </a:solidFill>
                <a:latin typeface="Arial"/>
                <a:ea typeface="Arial"/>
                <a:cs typeface="Arial"/>
                <a:sym typeface="Arial"/>
              </a:rPr>
              <a:t>Slide adapted from Daniel Bangert’s Introductory slides for the ‘</a:t>
            </a:r>
            <a:r>
              <a:rPr lang="it-IT" sz="1100" b="0" i="0" u="sng" strike="noStrike" cap="none">
                <a:solidFill>
                  <a:schemeClr val="hlink"/>
                </a:solidFill>
                <a:latin typeface="Arial"/>
                <a:ea typeface="Arial"/>
                <a:cs typeface="Arial"/>
                <a:sym typeface="Arial"/>
                <a:hlinkClick r:id="rId3"/>
              </a:rPr>
              <a:t>Developing Research Data Support Services - webinar</a:t>
            </a:r>
            <a:r>
              <a:rPr lang="it-IT" sz="1100" b="0" i="0" u="none" strike="noStrike" cap="none">
                <a:solidFill>
                  <a:srgbClr val="000000"/>
                </a:solidFill>
                <a:latin typeface="Arial"/>
                <a:ea typeface="Arial"/>
                <a:cs typeface="Arial"/>
                <a:sym typeface="Arial"/>
              </a:rPr>
              <a:t>’</a:t>
            </a:r>
            <a:endParaRPr sz="1500" b="0" i="0" u="none" strike="noStrike" cap="none">
              <a:solidFill>
                <a:srgbClr val="000000"/>
              </a:solidFill>
              <a:latin typeface="Arial"/>
              <a:ea typeface="Arial"/>
              <a:cs typeface="Arial"/>
              <a:sym typeface="Arial"/>
            </a:endParaRPr>
          </a:p>
        </p:txBody>
      </p:sp>
      <p:sp>
        <p:nvSpPr>
          <p:cNvPr id="130" name="Google Shape;130;g17c52299644_0_78"/>
          <p:cNvSpPr txBox="1"/>
          <p:nvPr/>
        </p:nvSpPr>
        <p:spPr>
          <a:xfrm>
            <a:off x="4142525" y="105596"/>
            <a:ext cx="10515600" cy="6084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000000"/>
              </a:buClr>
              <a:buSzPts val="3600"/>
              <a:buFont typeface="Arial"/>
              <a:buNone/>
            </a:pPr>
            <a:r>
              <a:rPr lang="it-IT" sz="3900" b="1">
                <a:solidFill>
                  <a:schemeClr val="dk1"/>
                </a:solidFill>
                <a:latin typeface="Calibri"/>
                <a:ea typeface="Calibri"/>
                <a:cs typeface="Calibri"/>
                <a:sym typeface="Calibri"/>
              </a:rPr>
              <a:t>Degrees of openness and FAIRness </a:t>
            </a:r>
            <a:endParaRPr sz="3900" b="1" i="0" u="none" strike="noStrike" cap="none">
              <a:solidFill>
                <a:schemeClr val="dk1"/>
              </a:solidFill>
              <a:latin typeface="Calibri"/>
              <a:ea typeface="Calibri"/>
              <a:cs typeface="Calibri"/>
              <a:sym typeface="Calibri"/>
            </a:endParaRPr>
          </a:p>
        </p:txBody>
      </p:sp>
      <p:pic>
        <p:nvPicPr>
          <p:cNvPr id="131" name="Google Shape;131;g17c52299644_0_78"/>
          <p:cNvPicPr preferRelativeResize="0"/>
          <p:nvPr/>
        </p:nvPicPr>
        <p:blipFill rotWithShape="1">
          <a:blip r:embed="rId4">
            <a:alphaModFix/>
          </a:blip>
          <a:srcRect t="15088"/>
          <a:stretch/>
        </p:blipFill>
        <p:spPr>
          <a:xfrm>
            <a:off x="494613" y="1044338"/>
            <a:ext cx="11202773" cy="5009951"/>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g17c52299644_0_49"/>
          <p:cNvSpPr txBox="1">
            <a:spLocks noGrp="1"/>
          </p:cNvSpPr>
          <p:nvPr>
            <p:ph type="title" idx="4294967295"/>
          </p:nvPr>
        </p:nvSpPr>
        <p:spPr>
          <a:xfrm>
            <a:off x="3909023" y="-133800"/>
            <a:ext cx="8951400" cy="11529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4470A7"/>
              </a:buClr>
              <a:buSzPts val="3600"/>
              <a:buFont typeface="Calibri"/>
              <a:buNone/>
            </a:pPr>
            <a:r>
              <a:rPr lang="it-IT" sz="3800" b="1">
                <a:solidFill>
                  <a:schemeClr val="dk1"/>
                </a:solidFill>
              </a:rPr>
              <a:t>How research data management</a:t>
            </a:r>
            <a:r>
              <a:rPr lang="it-IT" sz="3800" b="1" i="0" u="none" strike="noStrike" cap="none">
                <a:solidFill>
                  <a:schemeClr val="dk1"/>
                </a:solidFill>
              </a:rPr>
              <a:t> fit in</a:t>
            </a:r>
            <a:r>
              <a:rPr lang="it-IT" sz="3800" b="1">
                <a:solidFill>
                  <a:schemeClr val="dk1"/>
                </a:solidFill>
              </a:rPr>
              <a:t>?</a:t>
            </a:r>
            <a:endParaRPr sz="3900" b="1" i="0" u="none" strike="noStrike" cap="none">
              <a:solidFill>
                <a:schemeClr val="dk1"/>
              </a:solidFill>
            </a:endParaRPr>
          </a:p>
        </p:txBody>
      </p:sp>
      <p:sp>
        <p:nvSpPr>
          <p:cNvPr id="137" name="Google Shape;137;g17c52299644_0_49"/>
          <p:cNvSpPr/>
          <p:nvPr/>
        </p:nvSpPr>
        <p:spPr>
          <a:xfrm>
            <a:off x="109851" y="826420"/>
            <a:ext cx="9144000" cy="4176900"/>
          </a:xfrm>
          <a:prstGeom prst="rect">
            <a:avLst/>
          </a:prstGeom>
          <a:noFill/>
          <a:ln>
            <a:noFill/>
          </a:ln>
        </p:spPr>
        <p:txBody>
          <a:bodyPr spcFirstLastPara="1" wrap="square" lIns="91425" tIns="45700" rIns="91425" bIns="45700" anchor="t" anchorCtr="0">
            <a:noAutofit/>
          </a:bodyPr>
          <a:lstStyle/>
          <a:p>
            <a:pPr marL="914400" marR="0" lvl="1" indent="-546100" algn="l" rtl="0">
              <a:lnSpc>
                <a:spcPct val="85000"/>
              </a:lnSpc>
              <a:spcBef>
                <a:spcPts val="0"/>
              </a:spcBef>
              <a:spcAft>
                <a:spcPts val="0"/>
              </a:spcAft>
              <a:buClr>
                <a:srgbClr val="FF6600"/>
              </a:buClr>
              <a:buSzPts val="700"/>
              <a:buFont typeface="Arial"/>
              <a:buNone/>
            </a:pPr>
            <a:endParaRPr sz="700" b="0" i="0" u="none" strike="noStrike" cap="none">
              <a:solidFill>
                <a:srgbClr val="000000"/>
              </a:solidFill>
              <a:latin typeface="Arial"/>
              <a:ea typeface="Arial"/>
              <a:cs typeface="Arial"/>
              <a:sym typeface="Arial"/>
            </a:endParaRPr>
          </a:p>
          <a:p>
            <a:pPr marL="609600" marR="0" lvl="0" indent="-457200" algn="l" rtl="0">
              <a:lnSpc>
                <a:spcPct val="200000"/>
              </a:lnSpc>
              <a:spcBef>
                <a:spcPts val="700"/>
              </a:spcBef>
              <a:spcAft>
                <a:spcPts val="0"/>
              </a:spcAft>
              <a:buClr>
                <a:srgbClr val="000000"/>
              </a:buClr>
              <a:buSzPts val="2400"/>
              <a:buFont typeface="Arial"/>
              <a:buChar char="●"/>
            </a:pPr>
            <a:r>
              <a:rPr lang="it-IT" sz="2400" b="0" i="0" u="none" strike="noStrike" cap="none">
                <a:solidFill>
                  <a:srgbClr val="000000"/>
                </a:solidFill>
                <a:latin typeface="Arial"/>
                <a:ea typeface="Arial"/>
                <a:cs typeface="Arial"/>
                <a:sym typeface="Arial"/>
              </a:rPr>
              <a:t>What data will be created (format, types, volume...)</a:t>
            </a:r>
            <a:endParaRPr sz="1500" b="0" i="0" u="none" strike="noStrike" cap="none">
              <a:solidFill>
                <a:srgbClr val="000000"/>
              </a:solidFill>
              <a:latin typeface="Arial"/>
              <a:ea typeface="Arial"/>
              <a:cs typeface="Arial"/>
              <a:sym typeface="Arial"/>
            </a:endParaRPr>
          </a:p>
          <a:p>
            <a:pPr marL="609600" marR="0" lvl="0" indent="-457200" algn="l" rtl="0">
              <a:lnSpc>
                <a:spcPct val="200000"/>
              </a:lnSpc>
              <a:spcBef>
                <a:spcPts val="0"/>
              </a:spcBef>
              <a:spcAft>
                <a:spcPts val="0"/>
              </a:spcAft>
              <a:buClr>
                <a:srgbClr val="000000"/>
              </a:buClr>
              <a:buSzPts val="2400"/>
              <a:buFont typeface="Arial"/>
              <a:buChar char="●"/>
            </a:pPr>
            <a:r>
              <a:rPr lang="it-IT" sz="2400" b="0" i="0" u="none" strike="noStrike" cap="none">
                <a:solidFill>
                  <a:srgbClr val="000000"/>
                </a:solidFill>
                <a:latin typeface="Arial"/>
                <a:ea typeface="Arial"/>
                <a:cs typeface="Arial"/>
                <a:sym typeface="Arial"/>
              </a:rPr>
              <a:t>Standards and methodologies to be used (incl. metadata)</a:t>
            </a:r>
            <a:endParaRPr sz="1500" b="0" i="0" u="none" strike="noStrike" cap="none">
              <a:solidFill>
                <a:srgbClr val="000000"/>
              </a:solidFill>
              <a:latin typeface="Arial"/>
              <a:ea typeface="Arial"/>
              <a:cs typeface="Arial"/>
              <a:sym typeface="Arial"/>
            </a:endParaRPr>
          </a:p>
          <a:p>
            <a:pPr marL="609600" marR="0" lvl="0" indent="-457200" algn="l" rtl="0">
              <a:lnSpc>
                <a:spcPct val="200000"/>
              </a:lnSpc>
              <a:spcBef>
                <a:spcPts val="0"/>
              </a:spcBef>
              <a:spcAft>
                <a:spcPts val="0"/>
              </a:spcAft>
              <a:buClr>
                <a:srgbClr val="000000"/>
              </a:buClr>
              <a:buSzPts val="2400"/>
              <a:buFont typeface="Arial"/>
              <a:buChar char="●"/>
            </a:pPr>
            <a:r>
              <a:rPr lang="it-IT" sz="2400" b="0" i="0" u="none" strike="noStrike" cap="none">
                <a:solidFill>
                  <a:srgbClr val="000000"/>
                </a:solidFill>
                <a:latin typeface="Arial"/>
                <a:ea typeface="Arial"/>
                <a:cs typeface="Arial"/>
                <a:sym typeface="Arial"/>
              </a:rPr>
              <a:t>How ethics and Intellectual Property will be addressed</a:t>
            </a:r>
            <a:endParaRPr sz="1500" b="0" i="0" u="none" strike="noStrike" cap="none">
              <a:solidFill>
                <a:srgbClr val="000000"/>
              </a:solidFill>
              <a:latin typeface="Arial"/>
              <a:ea typeface="Arial"/>
              <a:cs typeface="Arial"/>
              <a:sym typeface="Arial"/>
            </a:endParaRPr>
          </a:p>
          <a:p>
            <a:pPr marL="609600" marR="0" lvl="0" indent="-457200" algn="l" rtl="0">
              <a:lnSpc>
                <a:spcPct val="200000"/>
              </a:lnSpc>
              <a:spcBef>
                <a:spcPts val="0"/>
              </a:spcBef>
              <a:spcAft>
                <a:spcPts val="0"/>
              </a:spcAft>
              <a:buClr>
                <a:srgbClr val="000000"/>
              </a:buClr>
              <a:buSzPts val="2400"/>
              <a:buFont typeface="Arial"/>
              <a:buChar char="●"/>
            </a:pPr>
            <a:r>
              <a:rPr lang="it-IT" sz="2400" b="0" i="0" u="none" strike="noStrike" cap="none">
                <a:solidFill>
                  <a:srgbClr val="000000"/>
                </a:solidFill>
                <a:latin typeface="Arial"/>
                <a:ea typeface="Arial"/>
                <a:cs typeface="Arial"/>
                <a:sym typeface="Arial"/>
              </a:rPr>
              <a:t>Data management plans for sharing and access</a:t>
            </a:r>
            <a:endParaRPr sz="2400" b="0" i="0" u="none" strike="noStrike" cap="none">
              <a:solidFill>
                <a:srgbClr val="000000"/>
              </a:solidFill>
              <a:latin typeface="Arial"/>
              <a:ea typeface="Arial"/>
              <a:cs typeface="Arial"/>
              <a:sym typeface="Arial"/>
            </a:endParaRPr>
          </a:p>
          <a:p>
            <a:pPr marL="609600" marR="0" lvl="0" indent="-457200" algn="l" rtl="0">
              <a:lnSpc>
                <a:spcPct val="200000"/>
              </a:lnSpc>
              <a:spcBef>
                <a:spcPts val="0"/>
              </a:spcBef>
              <a:spcAft>
                <a:spcPts val="0"/>
              </a:spcAft>
              <a:buClr>
                <a:srgbClr val="000000"/>
              </a:buClr>
              <a:buSzPts val="2400"/>
              <a:buFont typeface="Arial"/>
              <a:buChar char="●"/>
            </a:pPr>
            <a:r>
              <a:rPr lang="it-IT" sz="2400" b="0" i="0" u="none" strike="noStrike" cap="none">
                <a:solidFill>
                  <a:srgbClr val="000000"/>
                </a:solidFill>
                <a:latin typeface="Arial"/>
                <a:ea typeface="Arial"/>
                <a:cs typeface="Arial"/>
                <a:sym typeface="Arial"/>
              </a:rPr>
              <a:t>Strategy for long-term preservation of selected data</a:t>
            </a:r>
            <a:endParaRPr sz="1500" b="0" i="0" u="none" strike="noStrike" cap="none">
              <a:solidFill>
                <a:srgbClr val="000000"/>
              </a:solidFill>
              <a:latin typeface="Arial"/>
              <a:ea typeface="Arial"/>
              <a:cs typeface="Arial"/>
              <a:sym typeface="Arial"/>
            </a:endParaRPr>
          </a:p>
        </p:txBody>
      </p:sp>
      <p:grpSp>
        <p:nvGrpSpPr>
          <p:cNvPr id="138" name="Google Shape;138;g17c52299644_0_49"/>
          <p:cNvGrpSpPr/>
          <p:nvPr/>
        </p:nvGrpSpPr>
        <p:grpSpPr>
          <a:xfrm>
            <a:off x="8300144" y="2735537"/>
            <a:ext cx="3681871" cy="3474000"/>
            <a:chOff x="188856" y="-6086"/>
            <a:chExt cx="3681871" cy="3474000"/>
          </a:xfrm>
        </p:grpSpPr>
        <p:sp>
          <p:nvSpPr>
            <p:cNvPr id="139" name="Google Shape;139;g17c52299644_0_49"/>
            <p:cNvSpPr/>
            <p:nvPr/>
          </p:nvSpPr>
          <p:spPr>
            <a:xfrm>
              <a:off x="270714" y="-6086"/>
              <a:ext cx="3474000" cy="3474000"/>
            </a:xfrm>
            <a:custGeom>
              <a:avLst/>
              <a:gdLst/>
              <a:ahLst/>
              <a:cxnLst/>
              <a:rect l="l" t="t" r="r" b="b"/>
              <a:pathLst>
                <a:path w="120000" h="120000" extrusionOk="0">
                  <a:moveTo>
                    <a:pt x="73981" y="5162"/>
                  </a:moveTo>
                  <a:cubicBezTo>
                    <a:pt x="100151" y="11834"/>
                    <a:pt x="117960" y="36069"/>
                    <a:pt x="116510" y="63037"/>
                  </a:cubicBezTo>
                  <a:cubicBezTo>
                    <a:pt x="115061" y="90006"/>
                    <a:pt x="94757" y="112192"/>
                    <a:pt x="68023" y="116020"/>
                  </a:cubicBezTo>
                  <a:cubicBezTo>
                    <a:pt x="41288" y="119849"/>
                    <a:pt x="15574" y="104253"/>
                    <a:pt x="6613" y="78775"/>
                  </a:cubicBezTo>
                  <a:cubicBezTo>
                    <a:pt x="-2347" y="53298"/>
                    <a:pt x="7944" y="25039"/>
                    <a:pt x="31190" y="11290"/>
                  </a:cubicBezTo>
                  <a:lnTo>
                    <a:pt x="29718" y="8230"/>
                  </a:lnTo>
                  <a:lnTo>
                    <a:pt x="36844" y="11851"/>
                  </a:lnTo>
                  <a:lnTo>
                    <a:pt x="35416" y="20076"/>
                  </a:lnTo>
                  <a:lnTo>
                    <a:pt x="33945" y="17017"/>
                  </a:lnTo>
                  <a:lnTo>
                    <a:pt x="33945" y="17017"/>
                  </a:lnTo>
                  <a:cubicBezTo>
                    <a:pt x="13476" y="29425"/>
                    <a:pt x="4596" y="54546"/>
                    <a:pt x="12721" y="77061"/>
                  </a:cubicBezTo>
                  <a:cubicBezTo>
                    <a:pt x="20845" y="99576"/>
                    <a:pt x="43720" y="113238"/>
                    <a:pt x="67395" y="109716"/>
                  </a:cubicBezTo>
                  <a:cubicBezTo>
                    <a:pt x="91070" y="106195"/>
                    <a:pt x="108978" y="86466"/>
                    <a:pt x="110198" y="62562"/>
                  </a:cubicBezTo>
                  <a:cubicBezTo>
                    <a:pt x="111418" y="38657"/>
                    <a:pt x="95611" y="17208"/>
                    <a:pt x="72418" y="11295"/>
                  </a:cubicBezTo>
                  <a:close/>
                </a:path>
              </a:pathLst>
            </a:custGeom>
            <a:solidFill>
              <a:srgbClr val="D4D1D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Arial"/>
                <a:ea typeface="Arial"/>
                <a:cs typeface="Arial"/>
                <a:sym typeface="Arial"/>
              </a:endParaRPr>
            </a:p>
          </p:txBody>
        </p:sp>
        <p:sp>
          <p:nvSpPr>
            <p:cNvPr id="140" name="Google Shape;140;g17c52299644_0_49"/>
            <p:cNvSpPr/>
            <p:nvPr/>
          </p:nvSpPr>
          <p:spPr>
            <a:xfrm>
              <a:off x="1387292" y="0"/>
              <a:ext cx="1240800" cy="620400"/>
            </a:xfrm>
            <a:prstGeom prst="roundRect">
              <a:avLst>
                <a:gd name="adj" fmla="val 16667"/>
              </a:avLst>
            </a:prstGeom>
            <a:solidFill>
              <a:srgbClr val="726056"/>
            </a:solidFill>
            <a:ln w="264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Arial"/>
                <a:ea typeface="Arial"/>
                <a:cs typeface="Arial"/>
                <a:sym typeface="Arial"/>
              </a:endParaRPr>
            </a:p>
          </p:txBody>
        </p:sp>
        <p:sp>
          <p:nvSpPr>
            <p:cNvPr id="141" name="Google Shape;141;g17c52299644_0_49"/>
            <p:cNvSpPr txBox="1"/>
            <p:nvPr/>
          </p:nvSpPr>
          <p:spPr>
            <a:xfrm>
              <a:off x="1417580" y="30288"/>
              <a:ext cx="1180200" cy="559800"/>
            </a:xfrm>
            <a:prstGeom prst="rect">
              <a:avLst/>
            </a:prstGeom>
            <a:solidFill>
              <a:srgbClr val="00717D"/>
            </a:solidFill>
            <a:ln>
              <a:noFill/>
            </a:ln>
          </p:spPr>
          <p:txBody>
            <a:bodyPr spcFirstLastPara="1" wrap="square" lIns="68575" tIns="68575" rIns="68575" bIns="68575" anchor="ctr" anchorCtr="0">
              <a:noAutofit/>
            </a:bodyPr>
            <a:lstStyle/>
            <a:p>
              <a:pPr marL="0" marR="0" lvl="0" indent="0" algn="ctr" rtl="0">
                <a:lnSpc>
                  <a:spcPct val="90000"/>
                </a:lnSpc>
                <a:spcBef>
                  <a:spcPts val="0"/>
                </a:spcBef>
                <a:spcAft>
                  <a:spcPts val="0"/>
                </a:spcAft>
                <a:buClr>
                  <a:srgbClr val="000000"/>
                </a:buClr>
                <a:buSzPts val="1900"/>
                <a:buFont typeface="Arial"/>
                <a:buNone/>
              </a:pPr>
              <a:r>
                <a:rPr lang="it-IT" sz="1900" b="0" i="0" u="none" strike="noStrike" cap="none">
                  <a:solidFill>
                    <a:srgbClr val="FFFFFF"/>
                  </a:solidFill>
                  <a:latin typeface="Arial"/>
                  <a:ea typeface="Arial"/>
                  <a:cs typeface="Arial"/>
                  <a:sym typeface="Arial"/>
                </a:rPr>
                <a:t>Create</a:t>
              </a:r>
              <a:endParaRPr sz="1500" b="0" i="0" u="none" strike="noStrike" cap="none">
                <a:solidFill>
                  <a:srgbClr val="000000"/>
                </a:solidFill>
                <a:latin typeface="Arial"/>
                <a:ea typeface="Arial"/>
                <a:cs typeface="Arial"/>
                <a:sym typeface="Arial"/>
              </a:endParaRPr>
            </a:p>
          </p:txBody>
        </p:sp>
        <p:sp>
          <p:nvSpPr>
            <p:cNvPr id="142" name="Google Shape;142;g17c52299644_0_49"/>
            <p:cNvSpPr/>
            <p:nvPr/>
          </p:nvSpPr>
          <p:spPr>
            <a:xfrm>
              <a:off x="2629927" y="706326"/>
              <a:ext cx="1240800" cy="620400"/>
            </a:xfrm>
            <a:prstGeom prst="roundRect">
              <a:avLst>
                <a:gd name="adj" fmla="val 16667"/>
              </a:avLst>
            </a:prstGeom>
            <a:solidFill>
              <a:srgbClr val="726056"/>
            </a:solidFill>
            <a:ln w="264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Arial"/>
                <a:ea typeface="Arial"/>
                <a:cs typeface="Arial"/>
                <a:sym typeface="Arial"/>
              </a:endParaRPr>
            </a:p>
          </p:txBody>
        </p:sp>
        <p:sp>
          <p:nvSpPr>
            <p:cNvPr id="143" name="Google Shape;143;g17c52299644_0_49"/>
            <p:cNvSpPr txBox="1"/>
            <p:nvPr/>
          </p:nvSpPr>
          <p:spPr>
            <a:xfrm>
              <a:off x="2599612" y="736610"/>
              <a:ext cx="1240800" cy="559800"/>
            </a:xfrm>
            <a:prstGeom prst="rect">
              <a:avLst/>
            </a:prstGeom>
            <a:solidFill>
              <a:srgbClr val="00717D"/>
            </a:solidFill>
            <a:ln>
              <a:noFill/>
            </a:ln>
          </p:spPr>
          <p:txBody>
            <a:bodyPr spcFirstLastPara="1" wrap="square" lIns="68575" tIns="68575" rIns="68575" bIns="68575" anchor="ctr" anchorCtr="0">
              <a:noAutofit/>
            </a:bodyPr>
            <a:lstStyle/>
            <a:p>
              <a:pPr marL="0" marR="0" lvl="0" indent="0" algn="ctr" rtl="0">
                <a:lnSpc>
                  <a:spcPct val="90000"/>
                </a:lnSpc>
                <a:spcBef>
                  <a:spcPts val="0"/>
                </a:spcBef>
                <a:spcAft>
                  <a:spcPts val="0"/>
                </a:spcAft>
                <a:buClr>
                  <a:srgbClr val="000000"/>
                </a:buClr>
                <a:buSzPts val="1900"/>
                <a:buFont typeface="Arial"/>
                <a:buNone/>
              </a:pPr>
              <a:r>
                <a:rPr lang="it-IT" sz="1900" b="0" i="0" u="none" strike="noStrike" cap="none">
                  <a:solidFill>
                    <a:srgbClr val="FFFFFF"/>
                  </a:solidFill>
                  <a:latin typeface="Arial"/>
                  <a:ea typeface="Arial"/>
                  <a:cs typeface="Arial"/>
                  <a:sym typeface="Arial"/>
                </a:rPr>
                <a:t>Document</a:t>
              </a:r>
              <a:endParaRPr sz="1500" b="0" i="0" u="none" strike="noStrike" cap="none">
                <a:solidFill>
                  <a:srgbClr val="000000"/>
                </a:solidFill>
                <a:latin typeface="Arial"/>
                <a:ea typeface="Arial"/>
                <a:cs typeface="Arial"/>
                <a:sym typeface="Arial"/>
              </a:endParaRPr>
            </a:p>
          </p:txBody>
        </p:sp>
        <p:sp>
          <p:nvSpPr>
            <p:cNvPr id="144" name="Google Shape;144;g17c52299644_0_49"/>
            <p:cNvSpPr/>
            <p:nvPr/>
          </p:nvSpPr>
          <p:spPr>
            <a:xfrm>
              <a:off x="2629927" y="2115679"/>
              <a:ext cx="1240800" cy="620400"/>
            </a:xfrm>
            <a:prstGeom prst="roundRect">
              <a:avLst>
                <a:gd name="adj" fmla="val 16667"/>
              </a:avLst>
            </a:prstGeom>
            <a:solidFill>
              <a:srgbClr val="726056"/>
            </a:solidFill>
            <a:ln w="264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Arial"/>
                <a:ea typeface="Arial"/>
                <a:cs typeface="Arial"/>
                <a:sym typeface="Arial"/>
              </a:endParaRPr>
            </a:p>
          </p:txBody>
        </p:sp>
        <p:sp>
          <p:nvSpPr>
            <p:cNvPr id="145" name="Google Shape;145;g17c52299644_0_49"/>
            <p:cNvSpPr txBox="1"/>
            <p:nvPr/>
          </p:nvSpPr>
          <p:spPr>
            <a:xfrm>
              <a:off x="2660215" y="2145967"/>
              <a:ext cx="1180200" cy="559800"/>
            </a:xfrm>
            <a:prstGeom prst="rect">
              <a:avLst/>
            </a:prstGeom>
            <a:solidFill>
              <a:srgbClr val="00717D"/>
            </a:solidFill>
            <a:ln>
              <a:noFill/>
            </a:ln>
          </p:spPr>
          <p:txBody>
            <a:bodyPr spcFirstLastPara="1" wrap="square" lIns="68575" tIns="68575" rIns="68575" bIns="68575" anchor="ctr" anchorCtr="0">
              <a:noAutofit/>
            </a:bodyPr>
            <a:lstStyle/>
            <a:p>
              <a:pPr marL="0" marR="0" lvl="0" indent="0" algn="ctr" rtl="0">
                <a:lnSpc>
                  <a:spcPct val="90000"/>
                </a:lnSpc>
                <a:spcBef>
                  <a:spcPts val="0"/>
                </a:spcBef>
                <a:spcAft>
                  <a:spcPts val="0"/>
                </a:spcAft>
                <a:buClr>
                  <a:srgbClr val="000000"/>
                </a:buClr>
                <a:buSzPts val="1900"/>
                <a:buFont typeface="Arial"/>
                <a:buNone/>
              </a:pPr>
              <a:r>
                <a:rPr lang="it-IT" sz="1900" b="0" i="0" u="none" strike="noStrike" cap="none">
                  <a:solidFill>
                    <a:srgbClr val="FFFFFF"/>
                  </a:solidFill>
                  <a:latin typeface="Arial"/>
                  <a:ea typeface="Arial"/>
                  <a:cs typeface="Arial"/>
                  <a:sym typeface="Arial"/>
                </a:rPr>
                <a:t>Use</a:t>
              </a:r>
              <a:endParaRPr sz="1500" b="0" i="0" u="none" strike="noStrike" cap="none">
                <a:solidFill>
                  <a:srgbClr val="000000"/>
                </a:solidFill>
                <a:latin typeface="Arial"/>
                <a:ea typeface="Arial"/>
                <a:cs typeface="Arial"/>
                <a:sym typeface="Arial"/>
              </a:endParaRPr>
            </a:p>
          </p:txBody>
        </p:sp>
        <p:sp>
          <p:nvSpPr>
            <p:cNvPr id="146" name="Google Shape;146;g17c52299644_0_49"/>
            <p:cNvSpPr/>
            <p:nvPr/>
          </p:nvSpPr>
          <p:spPr>
            <a:xfrm>
              <a:off x="1409391" y="2820355"/>
              <a:ext cx="1240800" cy="620400"/>
            </a:xfrm>
            <a:prstGeom prst="roundRect">
              <a:avLst>
                <a:gd name="adj" fmla="val 16667"/>
              </a:avLst>
            </a:prstGeom>
            <a:solidFill>
              <a:srgbClr val="726056"/>
            </a:solidFill>
            <a:ln w="264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Arial"/>
                <a:ea typeface="Arial"/>
                <a:cs typeface="Arial"/>
                <a:sym typeface="Arial"/>
              </a:endParaRPr>
            </a:p>
          </p:txBody>
        </p:sp>
        <p:sp>
          <p:nvSpPr>
            <p:cNvPr id="147" name="Google Shape;147;g17c52299644_0_49"/>
            <p:cNvSpPr txBox="1"/>
            <p:nvPr/>
          </p:nvSpPr>
          <p:spPr>
            <a:xfrm>
              <a:off x="1439679" y="2850643"/>
              <a:ext cx="1180200" cy="559800"/>
            </a:xfrm>
            <a:prstGeom prst="rect">
              <a:avLst/>
            </a:prstGeom>
            <a:solidFill>
              <a:srgbClr val="00717D"/>
            </a:solidFill>
            <a:ln>
              <a:noFill/>
            </a:ln>
          </p:spPr>
          <p:txBody>
            <a:bodyPr spcFirstLastPara="1" wrap="square" lIns="68575" tIns="68575" rIns="68575" bIns="68575" anchor="ctr" anchorCtr="0">
              <a:noAutofit/>
            </a:bodyPr>
            <a:lstStyle/>
            <a:p>
              <a:pPr marL="0" marR="0" lvl="0" indent="0" algn="ctr" rtl="0">
                <a:lnSpc>
                  <a:spcPct val="90000"/>
                </a:lnSpc>
                <a:spcBef>
                  <a:spcPts val="0"/>
                </a:spcBef>
                <a:spcAft>
                  <a:spcPts val="0"/>
                </a:spcAft>
                <a:buClr>
                  <a:srgbClr val="000000"/>
                </a:buClr>
                <a:buSzPts val="1900"/>
                <a:buFont typeface="Arial"/>
                <a:buNone/>
              </a:pPr>
              <a:r>
                <a:rPr lang="it-IT" sz="1900" b="0" i="0" u="none" strike="noStrike" cap="none">
                  <a:solidFill>
                    <a:srgbClr val="FFFFFF"/>
                  </a:solidFill>
                  <a:latin typeface="Arial"/>
                  <a:ea typeface="Arial"/>
                  <a:cs typeface="Arial"/>
                  <a:sym typeface="Arial"/>
                </a:rPr>
                <a:t>Store</a:t>
              </a:r>
              <a:endParaRPr sz="1500" b="0" i="0" u="none" strike="noStrike" cap="none">
                <a:solidFill>
                  <a:srgbClr val="000000"/>
                </a:solidFill>
                <a:latin typeface="Arial"/>
                <a:ea typeface="Arial"/>
                <a:cs typeface="Arial"/>
                <a:sym typeface="Arial"/>
              </a:endParaRPr>
            </a:p>
          </p:txBody>
        </p:sp>
        <p:sp>
          <p:nvSpPr>
            <p:cNvPr id="148" name="Google Shape;148;g17c52299644_0_49"/>
            <p:cNvSpPr/>
            <p:nvPr/>
          </p:nvSpPr>
          <p:spPr>
            <a:xfrm>
              <a:off x="188856" y="2115679"/>
              <a:ext cx="1240800" cy="620400"/>
            </a:xfrm>
            <a:prstGeom prst="roundRect">
              <a:avLst>
                <a:gd name="adj" fmla="val 16667"/>
              </a:avLst>
            </a:prstGeom>
            <a:solidFill>
              <a:srgbClr val="726056"/>
            </a:solidFill>
            <a:ln w="264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Arial"/>
                <a:ea typeface="Arial"/>
                <a:cs typeface="Arial"/>
                <a:sym typeface="Arial"/>
              </a:endParaRPr>
            </a:p>
          </p:txBody>
        </p:sp>
        <p:sp>
          <p:nvSpPr>
            <p:cNvPr id="149" name="Google Shape;149;g17c52299644_0_49"/>
            <p:cNvSpPr txBox="1"/>
            <p:nvPr/>
          </p:nvSpPr>
          <p:spPr>
            <a:xfrm>
              <a:off x="219144" y="2145967"/>
              <a:ext cx="1180200" cy="559800"/>
            </a:xfrm>
            <a:prstGeom prst="rect">
              <a:avLst/>
            </a:prstGeom>
            <a:solidFill>
              <a:srgbClr val="00717D"/>
            </a:solidFill>
            <a:ln>
              <a:noFill/>
            </a:ln>
          </p:spPr>
          <p:txBody>
            <a:bodyPr spcFirstLastPara="1" wrap="square" lIns="68575" tIns="68575" rIns="68575" bIns="68575" anchor="ctr" anchorCtr="0">
              <a:noAutofit/>
            </a:bodyPr>
            <a:lstStyle/>
            <a:p>
              <a:pPr marL="0" marR="0" lvl="0" indent="0" algn="ctr" rtl="0">
                <a:lnSpc>
                  <a:spcPct val="90000"/>
                </a:lnSpc>
                <a:spcBef>
                  <a:spcPts val="0"/>
                </a:spcBef>
                <a:spcAft>
                  <a:spcPts val="0"/>
                </a:spcAft>
                <a:buClr>
                  <a:srgbClr val="000000"/>
                </a:buClr>
                <a:buSzPts val="1900"/>
                <a:buFont typeface="Arial"/>
                <a:buNone/>
              </a:pPr>
              <a:r>
                <a:rPr lang="it-IT" sz="1900" b="0" i="0" u="none" strike="noStrike" cap="none">
                  <a:solidFill>
                    <a:srgbClr val="FFFFFF"/>
                  </a:solidFill>
                  <a:latin typeface="Arial"/>
                  <a:ea typeface="Arial"/>
                  <a:cs typeface="Arial"/>
                  <a:sym typeface="Arial"/>
                </a:rPr>
                <a:t>Share</a:t>
              </a:r>
              <a:endParaRPr sz="1500" b="0" i="0" u="none" strike="noStrike" cap="none">
                <a:solidFill>
                  <a:srgbClr val="000000"/>
                </a:solidFill>
                <a:latin typeface="Arial"/>
                <a:ea typeface="Arial"/>
                <a:cs typeface="Arial"/>
                <a:sym typeface="Arial"/>
              </a:endParaRPr>
            </a:p>
          </p:txBody>
        </p:sp>
        <p:sp>
          <p:nvSpPr>
            <p:cNvPr id="150" name="Google Shape;150;g17c52299644_0_49"/>
            <p:cNvSpPr/>
            <p:nvPr/>
          </p:nvSpPr>
          <p:spPr>
            <a:xfrm>
              <a:off x="188856" y="706326"/>
              <a:ext cx="1240800" cy="620400"/>
            </a:xfrm>
            <a:prstGeom prst="roundRect">
              <a:avLst>
                <a:gd name="adj" fmla="val 16667"/>
              </a:avLst>
            </a:prstGeom>
            <a:solidFill>
              <a:srgbClr val="726056"/>
            </a:solidFill>
            <a:ln w="264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Arial"/>
                <a:ea typeface="Arial"/>
                <a:cs typeface="Arial"/>
                <a:sym typeface="Arial"/>
              </a:endParaRPr>
            </a:p>
          </p:txBody>
        </p:sp>
        <p:sp>
          <p:nvSpPr>
            <p:cNvPr id="151" name="Google Shape;151;g17c52299644_0_49"/>
            <p:cNvSpPr txBox="1"/>
            <p:nvPr/>
          </p:nvSpPr>
          <p:spPr>
            <a:xfrm>
              <a:off x="219144" y="736614"/>
              <a:ext cx="1180200" cy="559800"/>
            </a:xfrm>
            <a:prstGeom prst="rect">
              <a:avLst/>
            </a:prstGeom>
            <a:solidFill>
              <a:srgbClr val="00717D"/>
            </a:solidFill>
            <a:ln>
              <a:noFill/>
            </a:ln>
          </p:spPr>
          <p:txBody>
            <a:bodyPr spcFirstLastPara="1" wrap="square" lIns="68575" tIns="68575" rIns="68575" bIns="68575" anchor="ctr" anchorCtr="0">
              <a:noAutofit/>
            </a:bodyPr>
            <a:lstStyle/>
            <a:p>
              <a:pPr marL="0" marR="0" lvl="0" indent="0" algn="ctr" rtl="0">
                <a:lnSpc>
                  <a:spcPct val="90000"/>
                </a:lnSpc>
                <a:spcBef>
                  <a:spcPts val="0"/>
                </a:spcBef>
                <a:spcAft>
                  <a:spcPts val="0"/>
                </a:spcAft>
                <a:buClr>
                  <a:srgbClr val="000000"/>
                </a:buClr>
                <a:buSzPts val="1900"/>
                <a:buFont typeface="Arial"/>
                <a:buNone/>
              </a:pPr>
              <a:r>
                <a:rPr lang="it-IT" sz="1900" b="0" i="0" u="none" strike="noStrike" cap="none">
                  <a:solidFill>
                    <a:srgbClr val="FFFFFF"/>
                  </a:solidFill>
                  <a:latin typeface="Arial"/>
                  <a:ea typeface="Arial"/>
                  <a:cs typeface="Arial"/>
                  <a:sym typeface="Arial"/>
                </a:rPr>
                <a:t>Preserve</a:t>
              </a:r>
              <a:endParaRPr sz="1500" b="0" i="0" u="none" strike="noStrike" cap="none">
                <a:solidFill>
                  <a:srgbClr val="000000"/>
                </a:solidFill>
                <a:latin typeface="Arial"/>
                <a:ea typeface="Arial"/>
                <a:cs typeface="Arial"/>
                <a:sym typeface="Arial"/>
              </a:endParaRPr>
            </a:p>
          </p:txBody>
        </p:sp>
      </p:grpSp>
      <p:pic>
        <p:nvPicPr>
          <p:cNvPr id="152" name="Google Shape;152;g17c52299644_0_49"/>
          <p:cNvPicPr preferRelativeResize="0"/>
          <p:nvPr/>
        </p:nvPicPr>
        <p:blipFill rotWithShape="1">
          <a:blip r:embed="rId3">
            <a:alphaModFix/>
          </a:blip>
          <a:srcRect t="11117" r="86933" b="83253"/>
          <a:stretch/>
        </p:blipFill>
        <p:spPr>
          <a:xfrm>
            <a:off x="455567" y="5003333"/>
            <a:ext cx="3308564" cy="801601"/>
          </a:xfrm>
          <a:prstGeom prst="rect">
            <a:avLst/>
          </a:prstGeom>
          <a:noFill/>
          <a:ln>
            <a:noFill/>
          </a:ln>
        </p:spPr>
      </p:pic>
      <p:sp>
        <p:nvSpPr>
          <p:cNvPr id="153" name="Google Shape;153;g17c52299644_0_49"/>
          <p:cNvSpPr txBox="1"/>
          <p:nvPr/>
        </p:nvSpPr>
        <p:spPr>
          <a:xfrm>
            <a:off x="109851" y="5804933"/>
            <a:ext cx="3999900" cy="538800"/>
          </a:xfrm>
          <a:prstGeom prst="rect">
            <a:avLst/>
          </a:prstGeom>
          <a:noFill/>
          <a:ln>
            <a:noFill/>
          </a:ln>
        </p:spPr>
        <p:txBody>
          <a:bodyPr spcFirstLastPara="1" wrap="square" lIns="121900" tIns="121900" rIns="121900" bIns="121900" anchor="t" anchorCtr="0">
            <a:spAutoFit/>
          </a:bodyPr>
          <a:lstStyle/>
          <a:p>
            <a:pPr marL="0" marR="0" lvl="0" indent="0" algn="ctr" rtl="0">
              <a:lnSpc>
                <a:spcPct val="100000"/>
              </a:lnSpc>
              <a:spcBef>
                <a:spcPts val="0"/>
              </a:spcBef>
              <a:spcAft>
                <a:spcPts val="0"/>
              </a:spcAft>
              <a:buClr>
                <a:srgbClr val="000000"/>
              </a:buClr>
              <a:buSzPts val="1900"/>
              <a:buFont typeface="Arial"/>
              <a:buNone/>
            </a:pPr>
            <a:r>
              <a:rPr lang="it-IT" sz="1900" b="0" i="0" u="sng" strike="noStrike" cap="none">
                <a:solidFill>
                  <a:schemeClr val="hlink"/>
                </a:solidFill>
                <a:latin typeface="Arial"/>
                <a:ea typeface="Arial"/>
                <a:cs typeface="Arial"/>
                <a:sym typeface="Arial"/>
                <a:hlinkClick r:id="rId4"/>
              </a:rPr>
              <a:t>https://dmponline.dcc.ac.uk/</a:t>
            </a:r>
            <a:r>
              <a:rPr lang="it-IT" sz="1900" b="0" i="0" u="none" strike="noStrike" cap="none">
                <a:solidFill>
                  <a:srgbClr val="000000"/>
                </a:solidFill>
                <a:latin typeface="Arial"/>
                <a:ea typeface="Arial"/>
                <a:cs typeface="Arial"/>
                <a:sym typeface="Arial"/>
              </a:rPr>
              <a:t> </a:t>
            </a:r>
            <a:endParaRPr sz="1900" b="0" i="0" u="none" strike="noStrike" cap="none">
              <a:solidFill>
                <a:srgbClr val="000000"/>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g17c52299644_0_70"/>
          <p:cNvSpPr txBox="1">
            <a:spLocks noGrp="1"/>
          </p:cNvSpPr>
          <p:nvPr>
            <p:ph type="sldNum" idx="4294967295"/>
          </p:nvPr>
        </p:nvSpPr>
        <p:spPr>
          <a:xfrm>
            <a:off x="30196" y="6526063"/>
            <a:ext cx="981900" cy="3651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1200"/>
              <a:buNone/>
            </a:pPr>
            <a:fld id="{00000000-1234-1234-1234-123412341234}" type="slidenum">
              <a:rPr lang="it-IT"/>
              <a:t>9</a:t>
            </a:fld>
            <a:endParaRPr/>
          </a:p>
        </p:txBody>
      </p:sp>
      <p:pic>
        <p:nvPicPr>
          <p:cNvPr id="160" name="Google Shape;160;g17c52299644_0_70"/>
          <p:cNvPicPr preferRelativeResize="0"/>
          <p:nvPr/>
        </p:nvPicPr>
        <p:blipFill rotWithShape="1">
          <a:blip r:embed="rId3">
            <a:alphaModFix/>
          </a:blip>
          <a:srcRect t="17472" r="1468" b="7604"/>
          <a:stretch/>
        </p:blipFill>
        <p:spPr>
          <a:xfrm>
            <a:off x="1408675" y="914751"/>
            <a:ext cx="8960101" cy="5123549"/>
          </a:xfrm>
          <a:prstGeom prst="rect">
            <a:avLst/>
          </a:prstGeom>
          <a:noFill/>
          <a:ln>
            <a:noFill/>
          </a:ln>
        </p:spPr>
      </p:pic>
      <p:sp>
        <p:nvSpPr>
          <p:cNvPr id="161" name="Google Shape;161;g17c52299644_0_70"/>
          <p:cNvSpPr/>
          <p:nvPr/>
        </p:nvSpPr>
        <p:spPr>
          <a:xfrm>
            <a:off x="2968969" y="6125000"/>
            <a:ext cx="8960100" cy="246300"/>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rgbClr val="000000"/>
              </a:buClr>
              <a:buSzPts val="1100"/>
              <a:buFont typeface="Arial"/>
              <a:buNone/>
            </a:pPr>
            <a:r>
              <a:rPr lang="it-IT" sz="1100" b="0" i="0" u="none" strike="noStrike" cap="none">
                <a:solidFill>
                  <a:srgbClr val="000000"/>
                </a:solidFill>
                <a:latin typeface="Arial"/>
                <a:ea typeface="Arial"/>
                <a:cs typeface="Arial"/>
                <a:sym typeface="Arial"/>
              </a:rPr>
              <a:t>Slide from ‘What it means to be FAIR’, Sarah Jones </a:t>
            </a:r>
            <a:r>
              <a:rPr lang="it-IT" sz="1100" b="0" i="0" u="sng" strike="noStrike" cap="none">
                <a:solidFill>
                  <a:srgbClr val="000000"/>
                </a:solidFill>
                <a:latin typeface="Arial"/>
                <a:ea typeface="Arial"/>
                <a:cs typeface="Arial"/>
                <a:sym typeface="Arial"/>
                <a:hlinkClick r:id="rId4">
                  <a:extLst>
                    <a:ext uri="{A12FA001-AC4F-418D-AE19-62706E023703}">
                      <ahyp:hlinkClr xmlns:ahyp="http://schemas.microsoft.com/office/drawing/2018/hyperlinkcolor" val="tx"/>
                    </a:ext>
                  </a:extLst>
                </a:hlinkClick>
              </a:rPr>
              <a:t>https://www.slideshare.net/sjDCC/what-it-means-to-be-fair?</a:t>
            </a:r>
            <a:r>
              <a:rPr lang="it-IT" sz="1100" b="0" i="0" u="none" strike="noStrike" cap="none">
                <a:solidFill>
                  <a:srgbClr val="000000"/>
                </a:solidFill>
                <a:latin typeface="Arial"/>
                <a:ea typeface="Arial"/>
                <a:cs typeface="Arial"/>
                <a:sym typeface="Arial"/>
              </a:rPr>
              <a:t> </a:t>
            </a:r>
            <a:endParaRPr sz="1500" b="0" i="0" u="none" strike="noStrike" cap="none">
              <a:solidFill>
                <a:srgbClr val="000000"/>
              </a:solidFill>
              <a:latin typeface="Arial"/>
              <a:ea typeface="Arial"/>
              <a:cs typeface="Arial"/>
              <a:sym typeface="Arial"/>
            </a:endParaRPr>
          </a:p>
        </p:txBody>
      </p:sp>
      <p:sp>
        <p:nvSpPr>
          <p:cNvPr id="162" name="Google Shape;162;g17c52299644_0_70"/>
          <p:cNvSpPr txBox="1"/>
          <p:nvPr/>
        </p:nvSpPr>
        <p:spPr>
          <a:xfrm>
            <a:off x="4091418" y="121894"/>
            <a:ext cx="10515600" cy="6084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000000"/>
              </a:buClr>
              <a:buSzPts val="3600"/>
              <a:buFont typeface="Arial"/>
              <a:buNone/>
            </a:pPr>
            <a:r>
              <a:rPr lang="it-IT" sz="3600" b="1" i="0" u="none" strike="noStrike" cap="none">
                <a:solidFill>
                  <a:schemeClr val="dk1"/>
                </a:solidFill>
                <a:latin typeface="Calibri"/>
                <a:ea typeface="Calibri"/>
                <a:cs typeface="Calibri"/>
                <a:sym typeface="Calibri"/>
              </a:rPr>
              <a:t>How Open, FAIR data and RDM intersect</a:t>
            </a:r>
            <a:endParaRPr sz="1500" b="1" i="0" u="none" strike="noStrike" cap="none">
              <a:solidFill>
                <a:schemeClr val="dk1"/>
              </a:solidFill>
              <a:latin typeface="Calibri"/>
              <a:ea typeface="Calibri"/>
              <a:cs typeface="Calibri"/>
              <a:sym typeface="Calibri"/>
            </a:endParaRPr>
          </a:p>
        </p:txBody>
      </p:sp>
    </p:spTree>
  </p:cSld>
  <p:clrMapOvr>
    <a:masterClrMapping/>
  </p:clrMapOvr>
</p:sld>
</file>

<file path=ppt/theme/theme1.xml><?xml version="1.0" encoding="utf-8"?>
<a:theme xmlns:a="http://schemas.openxmlformats.org/drawingml/2006/main" name="Standard">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1571</Words>
  <Application>Microsoft Office PowerPoint</Application>
  <PresentationFormat>Widescreen</PresentationFormat>
  <Paragraphs>140</Paragraphs>
  <Slides>17</Slides>
  <Notes>17</Notes>
  <HiddenSlides>0</HiddenSlides>
  <MMClips>0</MMClips>
  <ScaleCrop>false</ScaleCrop>
  <HeadingPairs>
    <vt:vector size="6" baseType="variant">
      <vt:variant>
        <vt:lpstr>Caratteri utilizzati</vt:lpstr>
      </vt:variant>
      <vt:variant>
        <vt:i4>5</vt:i4>
      </vt:variant>
      <vt:variant>
        <vt:lpstr>Tema</vt:lpstr>
      </vt:variant>
      <vt:variant>
        <vt:i4>1</vt:i4>
      </vt:variant>
      <vt:variant>
        <vt:lpstr>Titoli diapositive</vt:lpstr>
      </vt:variant>
      <vt:variant>
        <vt:i4>17</vt:i4>
      </vt:variant>
    </vt:vector>
  </HeadingPairs>
  <TitlesOfParts>
    <vt:vector size="23" baseType="lpstr">
      <vt:lpstr>Calibri</vt:lpstr>
      <vt:lpstr>Arial</vt:lpstr>
      <vt:lpstr>Open Sans</vt:lpstr>
      <vt:lpstr>Verdana</vt:lpstr>
      <vt:lpstr>Times New Roman</vt:lpstr>
      <vt:lpstr>Standard</vt:lpstr>
      <vt:lpstr>Key messages about open and FAIR data and RDM</vt:lpstr>
      <vt:lpstr>Intended learning outcomes for today</vt:lpstr>
      <vt:lpstr>Presentazione standard di PowerPoint</vt:lpstr>
      <vt:lpstr>Awareness of FAIR needs to improve</vt:lpstr>
      <vt:lpstr>So, what are the FAIR principles? </vt:lpstr>
      <vt:lpstr>Presentazione standard di PowerPoint</vt:lpstr>
      <vt:lpstr>Presentazione standard di PowerPoint</vt:lpstr>
      <vt:lpstr>How research data management fit in?</vt:lpstr>
      <vt:lpstr>Presentazione standard di PowerPoint</vt:lpstr>
      <vt:lpstr>Make use of a data repository</vt:lpstr>
      <vt:lpstr>Provide metadata descriptions </vt:lpstr>
      <vt:lpstr>Support interoperability </vt:lpstr>
      <vt:lpstr>Use identifiers such as ORCIDs and DOIs to link  related outputs</vt:lpstr>
      <vt:lpstr>Presentazione standard di PowerPoint</vt:lpstr>
      <vt:lpstr>FAIR-IMPACT in a nutshell</vt:lpstr>
      <vt:lpstr>Presentazione standard di PowerPoint</vt:lpstr>
      <vt:lpstr>Presentazione standard di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Key messages about open and FAIR data and RDM</dc:title>
  <dc:creator>Utente di Microsoft Office</dc:creator>
  <cp:lastModifiedBy>emma.lazzeri</cp:lastModifiedBy>
  <cp:revision>1</cp:revision>
  <dcterms:created xsi:type="dcterms:W3CDTF">2022-02-17T16:07:10Z</dcterms:created>
  <dcterms:modified xsi:type="dcterms:W3CDTF">2022-11-03T09:42:38Z</dcterms:modified>
</cp:coreProperties>
</file>